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 id="2147483688" r:id="rId6"/>
    <p:sldMasterId id="214748368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Roboto"/>
      <p:regular r:id="rId52"/>
      <p:bold r:id="rId53"/>
      <p:italic r:id="rId54"/>
      <p:boldItalic r:id="rId55"/>
    </p:embeddedFont>
    <p:embeddedFont>
      <p:font typeface="Arial Narrow"/>
      <p:regular r:id="rId56"/>
      <p:bold r:id="rId57"/>
      <p:italic r:id="rId58"/>
      <p:boldItalic r:id="rId59"/>
    </p:embeddedFont>
    <p:embeddedFont>
      <p:font typeface="Helvetica Neue"/>
      <p:regular r:id="rId60"/>
      <p:bold r:id="rId61"/>
      <p:italic r:id="rId62"/>
      <p:boldItalic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3FB7E4-03BE-4C07-BC3C-AFE809B5E5DE}">
  <a:tblStyle styleId="{3B3FB7E4-03BE-4C07-BC3C-AFE809B5E5D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2.xml"/><Relationship Id="rId64" Type="http://schemas.openxmlformats.org/officeDocument/2006/relationships/font" Target="fonts/OpenSans-regular.fntdata"/><Relationship Id="rId63" Type="http://schemas.openxmlformats.org/officeDocument/2006/relationships/font" Target="fonts/HelveticaNeue-boldItalic.fntdata"/><Relationship Id="rId22" Type="http://schemas.openxmlformats.org/officeDocument/2006/relationships/slide" Target="slides/slide14.xml"/><Relationship Id="rId66" Type="http://schemas.openxmlformats.org/officeDocument/2006/relationships/font" Target="fonts/OpenSans-italic.fntdata"/><Relationship Id="rId21" Type="http://schemas.openxmlformats.org/officeDocument/2006/relationships/slide" Target="slides/slide13.xml"/><Relationship Id="rId65" Type="http://schemas.openxmlformats.org/officeDocument/2006/relationships/font" Target="fonts/OpenSans-bold.fntdata"/><Relationship Id="rId24" Type="http://schemas.openxmlformats.org/officeDocument/2006/relationships/slide" Target="slides/slide16.xml"/><Relationship Id="rId23" Type="http://schemas.openxmlformats.org/officeDocument/2006/relationships/slide" Target="slides/slide15.xml"/><Relationship Id="rId67" Type="http://schemas.openxmlformats.org/officeDocument/2006/relationships/font" Target="fonts/OpenSans-boldItalic.fntdata"/><Relationship Id="rId60" Type="http://schemas.openxmlformats.org/officeDocument/2006/relationships/font" Target="fonts/HelveticaNeue-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3.xml"/><Relationship Id="rId55" Type="http://schemas.openxmlformats.org/officeDocument/2006/relationships/font" Target="fonts/Roboto-boldItalic.fntdata"/><Relationship Id="rId10" Type="http://schemas.openxmlformats.org/officeDocument/2006/relationships/slide" Target="slides/slide2.xml"/><Relationship Id="rId54" Type="http://schemas.openxmlformats.org/officeDocument/2006/relationships/font" Target="fonts/Roboto-italic.fntdata"/><Relationship Id="rId13" Type="http://schemas.openxmlformats.org/officeDocument/2006/relationships/slide" Target="slides/slide5.xml"/><Relationship Id="rId57" Type="http://schemas.openxmlformats.org/officeDocument/2006/relationships/font" Target="fonts/ArialNarrow-bold.fntdata"/><Relationship Id="rId12" Type="http://schemas.openxmlformats.org/officeDocument/2006/relationships/slide" Target="slides/slide4.xml"/><Relationship Id="rId56" Type="http://schemas.openxmlformats.org/officeDocument/2006/relationships/font" Target="fonts/ArialNarrow-regular.fntdata"/><Relationship Id="rId15" Type="http://schemas.openxmlformats.org/officeDocument/2006/relationships/slide" Target="slides/slide7.xml"/><Relationship Id="rId59" Type="http://schemas.openxmlformats.org/officeDocument/2006/relationships/font" Target="fonts/ArialNarrow-boldItalic.fntdata"/><Relationship Id="rId14" Type="http://schemas.openxmlformats.org/officeDocument/2006/relationships/slide" Target="slides/slide6.xml"/><Relationship Id="rId58" Type="http://schemas.openxmlformats.org/officeDocument/2006/relationships/font" Target="fonts/ArialNarrow-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4b4373580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b4b4373580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4b4373580_0_1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b4b4373580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4b4373580_0_2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b4b4373580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4b4373580_0_3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b4b4373580_0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7eb0074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7eb0074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7eb0074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7eb0074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4b4373580_0_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b4b4373580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4b4373580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b4b4373580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4b4373580_0_5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b4b4373580_0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9b7e368a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9b7e368a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4b4373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4b4373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4b4373580_0_5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b4b4373580_0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59372a0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59372a0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9b7e3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9b7e3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9b7e368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9b7e368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a9b7e3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a9b7e3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4b4373580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95250" lvl="0" marL="0" rtl="0" algn="l">
              <a:spcBef>
                <a:spcPts val="0"/>
              </a:spcBef>
              <a:spcAft>
                <a:spcPts val="0"/>
              </a:spcAft>
              <a:buClr>
                <a:srgbClr val="0000FF"/>
              </a:buClr>
              <a:buSzPts val="1500"/>
              <a:buChar char="•"/>
            </a:pPr>
            <a:r>
              <a:rPr b="1" lang="en" sz="1500">
                <a:solidFill>
                  <a:srgbClr val="0000FF"/>
                </a:solidFill>
                <a:latin typeface="Times New Roman"/>
                <a:ea typeface="Times New Roman"/>
                <a:cs typeface="Times New Roman"/>
                <a:sym typeface="Times New Roman"/>
              </a:rPr>
              <a:t>Corrective subsidies (to consumers): </a:t>
            </a:r>
            <a:r>
              <a:rPr lang="en" sz="1500">
                <a:solidFill>
                  <a:schemeClr val="dk1"/>
                </a:solidFill>
                <a:latin typeface="Times New Roman"/>
                <a:ea typeface="Times New Roman"/>
                <a:cs typeface="Times New Roman"/>
                <a:sym typeface="Times New Roman"/>
              </a:rPr>
              <a:t>A subsidy to consumers of a good will increase the marginal private benefit of consumption (since individuals now get paid to buy a good) and increase the demand for the good. The higher price incentivizes firms to provide a greater quantity, resulting in a more efficient allocation of resources towards the good</a:t>
            </a:r>
            <a:r>
              <a:rPr b="1" lang="en" sz="1500">
                <a:solidFill>
                  <a:schemeClr val="dk1"/>
                </a:solidFill>
                <a:latin typeface="Times New Roman"/>
                <a:ea typeface="Times New Roman"/>
                <a:cs typeface="Times New Roman"/>
                <a:sym typeface="Times New Roman"/>
              </a:rPr>
              <a:t> </a:t>
            </a:r>
            <a:endParaRPr>
              <a:solidFill>
                <a:schemeClr val="dk1"/>
              </a:solidFill>
            </a:endParaRPr>
          </a:p>
          <a:p>
            <a:pPr indent="0" lvl="0" marL="0" rtl="0" algn="l">
              <a:spcBef>
                <a:spcPts val="0"/>
              </a:spcBef>
              <a:spcAft>
                <a:spcPts val="0"/>
              </a:spcAft>
              <a:buNone/>
            </a:pPr>
            <a:r>
              <a:t/>
            </a:r>
            <a:endParaRPr/>
          </a:p>
        </p:txBody>
      </p:sp>
      <p:sp>
        <p:nvSpPr>
          <p:cNvPr id="462" name="Google Shape;462;gb4b4373580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4b4373580_0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b4b4373580_0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a0ff000ee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a0ff000ee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56898e1f1_0_1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b56898e1f1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b56898e1f1_0_1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b56898e1f1_0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4b43735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4b43735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56898e1f1_0_3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b56898e1f1_0_3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56898e1f1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gb56898e1f1_0_1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aseline="30000" lang="en">
                <a:solidFill>
                  <a:srgbClr val="141413"/>
                </a:solidFill>
                <a:latin typeface="Arial Narrow"/>
                <a:ea typeface="Arial Narrow"/>
                <a:cs typeface="Arial Narrow"/>
                <a:sym typeface="Arial Narrow"/>
              </a:rPr>
              <a:t>refer to external costs created by consumers. For example, when consumers smoke in public places, there are external costs that spill over onto society in the form of costs to non-smokers due to passive smoking. In addition, smoking-related diseases result in higher than necessary health care costs that are an additional burden upon society. When there is a consumption externality, the marginal private benefit (demand) curve does not reflect social benefits. In Figure 5.6, the buyers of cigarettes have a demand curve, MPB, but when smoking, create external costs for non-smokers. These costs can be thought of as ‘negative benefits’, which therefore cause the MSB curve to lie below the MPB curve. The vertical difference between MPB and MSB represents the external costs. Note that since the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a0ff000ee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1" name="Google Shape;561;gba0ff000ee_0_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latin typeface="Arial Narrow"/>
                <a:ea typeface="Arial Narrow"/>
                <a:cs typeface="Arial Narrow"/>
                <a:sym typeface="Arial Narrow"/>
              </a:rPr>
              <a:t>Private good; a good or service that is individually consumed and that can be profitably provided by owned firms (i.e. automobiles, clothing, personal computers, etc)</a:t>
            </a:r>
            <a:endParaRPr/>
          </a:p>
          <a:p>
            <a:pPr indent="0" lvl="0" marL="0" rtl="0" algn="l">
              <a:spcBef>
                <a:spcPts val="0"/>
              </a:spcBef>
              <a:spcAft>
                <a:spcPts val="0"/>
              </a:spcAft>
              <a:buNone/>
            </a:pPr>
            <a:r>
              <a:rPr lang="en" u="sng">
                <a:latin typeface="Arial Narrow"/>
                <a:ea typeface="Arial Narrow"/>
                <a:cs typeface="Arial Narrow"/>
                <a:sym typeface="Arial Narrow"/>
              </a:rPr>
              <a:t>Rivalry</a:t>
            </a:r>
            <a:r>
              <a:rPr lang="en" u="none"/>
              <a:t> (in consumption):</a:t>
            </a:r>
            <a:endParaRPr/>
          </a:p>
          <a:p>
            <a:pPr indent="457200" lvl="1" marL="0" rtl="0" algn="l">
              <a:spcBef>
                <a:spcPts val="0"/>
              </a:spcBef>
              <a:spcAft>
                <a:spcPts val="0"/>
              </a:spcAft>
              <a:buNone/>
            </a:pPr>
            <a:r>
              <a:rPr lang="en">
                <a:latin typeface="Arial Narrow"/>
                <a:ea typeface="Arial Narrow"/>
                <a:cs typeface="Arial Narrow"/>
                <a:sym typeface="Arial Narrow"/>
              </a:rPr>
              <a:t>When one person buys and consumes a product, it is not available for another person to buy and/or consume.</a:t>
            </a:r>
            <a:endParaRPr/>
          </a:p>
          <a:p>
            <a:pPr indent="914400" lvl="2" marL="0" rtl="0" algn="l">
              <a:spcBef>
                <a:spcPts val="0"/>
              </a:spcBef>
              <a:spcAft>
                <a:spcPts val="0"/>
              </a:spcAft>
              <a:buNone/>
            </a:pPr>
            <a:r>
              <a:rPr lang="en">
                <a:latin typeface="Arial Narrow"/>
                <a:ea typeface="Arial Narrow"/>
                <a:cs typeface="Arial Narrow"/>
                <a:sym typeface="Arial Narrow"/>
              </a:rPr>
              <a:t>Ex. When Adam purchases and drinks a bottle of water, the same bottle of water Adam has is not available for Benson to purchase and consume.</a:t>
            </a:r>
            <a:endParaRPr/>
          </a:p>
          <a:p>
            <a:pPr indent="914400" lvl="2" marL="0" rtl="0" algn="l">
              <a:spcBef>
                <a:spcPts val="0"/>
              </a:spcBef>
              <a:spcAft>
                <a:spcPts val="0"/>
              </a:spcAft>
              <a:buNone/>
            </a:pPr>
            <a:r>
              <a:rPr lang="en">
                <a:latin typeface="Arial Narrow"/>
                <a:ea typeface="Arial Narrow"/>
                <a:cs typeface="Arial Narrow"/>
                <a:sym typeface="Arial Narrow"/>
              </a:rPr>
              <a:t>Ex. If Linda buys and uses a Wii, it is not there for Jason to buy and use.</a:t>
            </a:r>
            <a:endParaRPr/>
          </a:p>
          <a:p>
            <a:pPr indent="914400" lvl="2" marL="0" rtl="0" algn="l">
              <a:spcBef>
                <a:spcPts val="0"/>
              </a:spcBef>
              <a:spcAft>
                <a:spcPts val="0"/>
              </a:spcAft>
              <a:buNone/>
            </a:pPr>
            <a:r>
              <a:rPr lang="en">
                <a:latin typeface="Arial Narrow"/>
                <a:ea typeface="Arial Narrow"/>
                <a:cs typeface="Arial Narrow"/>
                <a:sym typeface="Arial Narrow"/>
              </a:rPr>
              <a:t>Ex. If I buy a BMW car, you cannot buy the same car I bought.</a:t>
            </a:r>
            <a:endParaRPr/>
          </a:p>
          <a:p>
            <a:pPr indent="0" lvl="0" marL="0" rtl="0" algn="l">
              <a:spcBef>
                <a:spcPts val="0"/>
              </a:spcBef>
              <a:spcAft>
                <a:spcPts val="0"/>
              </a:spcAft>
              <a:buNone/>
            </a:pPr>
            <a:r>
              <a:rPr lang="en" u="sng">
                <a:latin typeface="Arial Narrow"/>
                <a:ea typeface="Arial Narrow"/>
                <a:cs typeface="Arial Narrow"/>
                <a:sym typeface="Arial Narrow"/>
              </a:rPr>
              <a:t>Excludability</a:t>
            </a:r>
            <a:r>
              <a:rPr lang="en" u="none"/>
              <a:t> (by a seller):</a:t>
            </a:r>
            <a:endParaRPr/>
          </a:p>
          <a:p>
            <a:pPr indent="457200" lvl="1" marL="0" rtl="0" algn="l">
              <a:spcBef>
                <a:spcPts val="0"/>
              </a:spcBef>
              <a:spcAft>
                <a:spcPts val="0"/>
              </a:spcAft>
              <a:buNone/>
            </a:pPr>
            <a:r>
              <a:rPr lang="en">
                <a:latin typeface="Arial Narrow"/>
                <a:ea typeface="Arial Narrow"/>
                <a:cs typeface="Arial Narrow"/>
                <a:sym typeface="Arial Narrow"/>
              </a:rPr>
              <a:t>Only those who </a:t>
            </a:r>
            <a:r>
              <a:rPr b="1" lang="en"/>
              <a:t>can afford a product may obtain its benefits.</a:t>
            </a:r>
            <a:endParaRPr/>
          </a:p>
          <a:p>
            <a:pPr indent="914400" lvl="2" marL="0" rtl="0" algn="l">
              <a:spcBef>
                <a:spcPts val="0"/>
              </a:spcBef>
              <a:spcAft>
                <a:spcPts val="0"/>
              </a:spcAft>
              <a:buNone/>
            </a:pPr>
            <a:r>
              <a:rPr b="1" lang="en">
                <a:latin typeface="Arial Narrow"/>
                <a:ea typeface="Arial Narrow"/>
                <a:cs typeface="Arial Narrow"/>
                <a:sym typeface="Arial Narrow"/>
              </a:rPr>
              <a:t>Ex. Person A may have the means and will to pay for a t-shirt for $20. Person B may not wish to pay $20 or may not be able to; person B would not be able to purchase the good.</a:t>
            </a:r>
            <a:endParaRPr/>
          </a:p>
          <a:p>
            <a:pPr indent="914400" lvl="2" marL="0" rtl="0" algn="l">
              <a:spcBef>
                <a:spcPts val="0"/>
              </a:spcBef>
              <a:spcAft>
                <a:spcPts val="0"/>
              </a:spcAft>
              <a:buNone/>
            </a:pPr>
            <a:r>
              <a:rPr b="1" lang="en">
                <a:latin typeface="Arial Narrow"/>
                <a:ea typeface="Arial Narrow"/>
                <a:cs typeface="Arial Narrow"/>
                <a:sym typeface="Arial Narrow"/>
              </a:rPr>
              <a:t>Ex. Only people who are willing and able to pay the market price for bottles of water can obtain these drinks and the benefits they confer.</a:t>
            </a:r>
            <a:endParaRPr/>
          </a:p>
          <a:p>
            <a:pPr indent="0" lvl="0" marL="0" rtl="0" algn="l">
              <a:spcBef>
                <a:spcPts val="0"/>
              </a:spcBef>
              <a:spcAft>
                <a:spcPts val="0"/>
              </a:spcAft>
              <a:buNone/>
            </a:pPr>
            <a:r>
              <a:rPr b="1" lang="en">
                <a:latin typeface="Arial Narrow"/>
                <a:ea typeface="Arial Narrow"/>
                <a:cs typeface="Arial Narrow"/>
                <a:sym typeface="Arial Narrow"/>
              </a:rPr>
              <a:t>* These characteristics ensure that firms in a free market may find it profitable to produce and sell such private goods and if they are profit-seekers, suppliers enter the market and produce the desired goods.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a0ff000ee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2" name="Google Shape;582;gba0ff000ee_0_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latin typeface="Arial Narrow"/>
                <a:ea typeface="Arial Narrow"/>
                <a:cs typeface="Arial Narrow"/>
                <a:sym typeface="Arial Narrow"/>
              </a:rPr>
              <a:t>Characteristics of </a:t>
            </a:r>
            <a:r>
              <a:rPr lang="en" u="sng"/>
              <a:t>Public Goods</a:t>
            </a:r>
            <a:endParaRPr/>
          </a:p>
          <a:p>
            <a:pPr indent="0" lvl="0" marL="0" rtl="0" algn="l">
              <a:spcBef>
                <a:spcPts val="0"/>
              </a:spcBef>
              <a:spcAft>
                <a:spcPts val="0"/>
              </a:spcAft>
              <a:buNone/>
            </a:pPr>
            <a:r>
              <a:rPr lang="en" u="sng">
                <a:latin typeface="Arial Narrow"/>
                <a:ea typeface="Arial Narrow"/>
                <a:cs typeface="Arial Narrow"/>
                <a:sym typeface="Arial Narrow"/>
              </a:rPr>
              <a:t>Non-rivalry</a:t>
            </a:r>
            <a:r>
              <a:rPr lang="en" u="none"/>
              <a:t> (in consumption):</a:t>
            </a:r>
            <a:endParaRPr/>
          </a:p>
          <a:p>
            <a:pPr indent="457200" lvl="1" marL="0" rtl="0" algn="l">
              <a:spcBef>
                <a:spcPts val="0"/>
              </a:spcBef>
              <a:spcAft>
                <a:spcPts val="0"/>
              </a:spcAft>
              <a:buNone/>
            </a:pPr>
            <a:r>
              <a:rPr lang="en">
                <a:latin typeface="Arial Narrow"/>
                <a:ea typeface="Arial Narrow"/>
                <a:cs typeface="Arial Narrow"/>
                <a:sym typeface="Arial Narrow"/>
              </a:rPr>
              <a:t>One person's consumption of a good does not prevent the others from consuming it.</a:t>
            </a:r>
            <a:endParaRPr/>
          </a:p>
          <a:p>
            <a:pPr indent="914400" lvl="2" marL="0" rtl="0" algn="l">
              <a:spcBef>
                <a:spcPts val="0"/>
              </a:spcBef>
              <a:spcAft>
                <a:spcPts val="0"/>
              </a:spcAft>
              <a:buNone/>
            </a:pPr>
            <a:r>
              <a:rPr lang="en">
                <a:latin typeface="Arial Narrow"/>
                <a:ea typeface="Arial Narrow"/>
                <a:cs typeface="Arial Narrow"/>
                <a:sym typeface="Arial Narrow"/>
              </a:rPr>
              <a:t>Ex. Everyone can simultaneously obtain the benefit from a public good such as national defense, street lighting, public toilets, a global positioning system, or environmental protection without exerting any extra effort than the effort that is being put forth in a normal day without taking the benefit's costs into account.</a:t>
            </a:r>
            <a:endParaRPr/>
          </a:p>
          <a:p>
            <a:pPr indent="0" lvl="0" marL="0" rtl="0" algn="l">
              <a:spcBef>
                <a:spcPts val="0"/>
              </a:spcBef>
              <a:spcAft>
                <a:spcPts val="0"/>
              </a:spcAft>
              <a:buNone/>
            </a:pPr>
            <a:r>
              <a:rPr lang="en">
                <a:latin typeface="Arial Narrow"/>
                <a:ea typeface="Arial Narrow"/>
                <a:cs typeface="Arial Narrow"/>
                <a:sym typeface="Arial Narrow"/>
              </a:rPr>
              <a:t> </a:t>
            </a:r>
            <a:endParaRPr/>
          </a:p>
          <a:p>
            <a:pPr indent="0" lvl="0" marL="0" rtl="0" algn="l">
              <a:spcBef>
                <a:spcPts val="0"/>
              </a:spcBef>
              <a:spcAft>
                <a:spcPts val="0"/>
              </a:spcAft>
              <a:buNone/>
            </a:pPr>
            <a:r>
              <a:rPr lang="en" u="sng">
                <a:latin typeface="Arial Narrow"/>
                <a:ea typeface="Arial Narrow"/>
                <a:cs typeface="Arial Narrow"/>
                <a:sym typeface="Arial Narrow"/>
              </a:rPr>
              <a:t>Non-excludability</a:t>
            </a:r>
            <a:r>
              <a:rPr lang="en" u="none"/>
              <a:t> (by a seller):</a:t>
            </a:r>
            <a:endParaRPr/>
          </a:p>
          <a:p>
            <a:pPr indent="457200" lvl="1" marL="0" rtl="0" algn="l">
              <a:spcBef>
                <a:spcPts val="0"/>
              </a:spcBef>
              <a:spcAft>
                <a:spcPts val="0"/>
              </a:spcAft>
              <a:buNone/>
            </a:pPr>
            <a:r>
              <a:rPr lang="en">
                <a:latin typeface="Arial Narrow"/>
                <a:ea typeface="Arial Narrow"/>
                <a:cs typeface="Arial Narrow"/>
                <a:sym typeface="Arial Narrow"/>
              </a:rPr>
              <a:t>There is no effective way of excluding individuals from the benefit of the good once it comes into existence.</a:t>
            </a:r>
            <a:endParaRPr/>
          </a:p>
          <a:p>
            <a:pPr indent="914400" lvl="2" marL="0" rtl="0" algn="l">
              <a:spcBef>
                <a:spcPts val="0"/>
              </a:spcBef>
              <a:spcAft>
                <a:spcPts val="0"/>
              </a:spcAft>
              <a:buNone/>
            </a:pPr>
            <a:r>
              <a:rPr lang="en">
                <a:latin typeface="Arial Narrow"/>
                <a:ea typeface="Arial Narrow"/>
                <a:cs typeface="Arial Narrow"/>
                <a:sym typeface="Arial Narrow"/>
              </a:rPr>
              <a:t>Ex. Once in place, one cannot exclude another from benefiting from national defense, street lighting, a global positioning system or environmental protection.</a:t>
            </a:r>
            <a:endParaRPr/>
          </a:p>
          <a:p>
            <a:pPr indent="914400" lvl="2" marL="0" rtl="0" algn="l">
              <a:spcBef>
                <a:spcPts val="0"/>
              </a:spcBef>
              <a:spcAft>
                <a:spcPts val="0"/>
              </a:spcAft>
              <a:buNone/>
            </a:pPr>
            <a:r>
              <a:rPr lang="en">
                <a:latin typeface="Arial Narrow"/>
                <a:ea typeface="Arial Narrow"/>
                <a:cs typeface="Arial Narrow"/>
                <a:sym typeface="Arial Narrow"/>
              </a:rPr>
              <a:t>Ex. There is no way to exclude people from looking at a public statue in the park. Say that Ana paid her taxes (that paid for the statue) and Alan didn't. They are both allowed to view the statue. Alan doesn't have to wear blindfolds every time he walks by.</a:t>
            </a:r>
            <a:endParaRPr/>
          </a:p>
          <a:p>
            <a:pPr indent="0" lvl="0" marL="0" rtl="0" algn="l">
              <a:spcBef>
                <a:spcPts val="0"/>
              </a:spcBef>
              <a:spcAft>
                <a:spcPts val="0"/>
              </a:spcAft>
              <a:buNone/>
            </a:pPr>
            <a:r>
              <a:rPr lang="en" u="sng">
                <a:latin typeface="Arial Narrow"/>
                <a:ea typeface="Arial Narrow"/>
                <a:cs typeface="Arial Narrow"/>
                <a:sym typeface="Arial Narrow"/>
              </a:rPr>
              <a:t>Note:</a:t>
            </a:r>
            <a:r>
              <a:rPr lang="en" u="none"/>
              <a:t> Public goods are a market failure because resources are under allocated towards producing them. The market fails to provide these goods.</a:t>
            </a:r>
            <a:endParaRPr/>
          </a:p>
          <a:p>
            <a:pPr indent="0" lvl="0" marL="0" rtl="0" algn="l">
              <a:spcBef>
                <a:spcPts val="0"/>
              </a:spcBef>
              <a:spcAft>
                <a:spcPts val="0"/>
              </a:spcAft>
              <a:buNone/>
            </a:pPr>
            <a:r>
              <a:rPr b="1" lang="en">
                <a:latin typeface="Arial Narrow"/>
                <a:ea typeface="Arial Narrow"/>
                <a:cs typeface="Arial Narrow"/>
                <a:sym typeface="Arial Narrow"/>
              </a:rPr>
              <a:t>Examples</a:t>
            </a:r>
            <a:r>
              <a:rPr b="0" lang="en"/>
              <a:t>:</a:t>
            </a:r>
            <a:endParaRPr/>
          </a:p>
          <a:p>
            <a:pPr indent="0" lvl="0" marL="0" rtl="0" algn="l">
              <a:spcBef>
                <a:spcPts val="0"/>
              </a:spcBef>
              <a:spcAft>
                <a:spcPts val="0"/>
              </a:spcAft>
              <a:buNone/>
            </a:pPr>
            <a:r>
              <a:rPr lang="en">
                <a:latin typeface="Arial Narrow"/>
                <a:ea typeface="Arial Narrow"/>
                <a:cs typeface="Arial Narrow"/>
                <a:sym typeface="Arial Narrow"/>
              </a:rPr>
              <a:t>Street lighting / Lighthouse Protection, Police services, Air defence systems, Roads / motorways, Terrestrial television, Flood defence systems, Public parks &amp; beaches Because of their nature the </a:t>
            </a:r>
            <a:r>
              <a:rPr b="1" lang="en"/>
              <a:t>private sector </a:t>
            </a:r>
            <a:r>
              <a:rPr lang="en">
                <a:latin typeface="Arial Narrow"/>
                <a:ea typeface="Arial Narrow"/>
                <a:cs typeface="Arial Narrow"/>
                <a:sym typeface="Arial Narrow"/>
              </a:rPr>
              <a:t>is unlikely to be willing and able to provide public goods. The government therefore provides them for </a:t>
            </a:r>
            <a:r>
              <a:rPr b="1" lang="en"/>
              <a:t>collective consumption </a:t>
            </a:r>
            <a:r>
              <a:rPr lang="en">
                <a:latin typeface="Arial Narrow"/>
                <a:ea typeface="Arial Narrow"/>
                <a:cs typeface="Arial Narrow"/>
                <a:sym typeface="Arial Narrow"/>
              </a:rPr>
              <a:t>and finances them through </a:t>
            </a:r>
            <a:r>
              <a:rPr b="1" lang="en"/>
              <a:t>general taxation</a:t>
            </a:r>
            <a:r>
              <a:rPr lang="en">
                <a:latin typeface="Arial Narrow"/>
                <a:ea typeface="Arial Narrow"/>
                <a:cs typeface="Arial Narrow"/>
                <a:sym typeface="Arial Narrow"/>
              </a:rPr>
              <a:t>.</a:t>
            </a:r>
            <a:endParaRPr/>
          </a:p>
          <a:p>
            <a:pPr indent="0" lvl="0" marL="0" rtl="0" algn="l">
              <a:spcBef>
                <a:spcPts val="0"/>
              </a:spcBef>
              <a:spcAft>
                <a:spcPts val="0"/>
              </a:spcAft>
              <a:buNone/>
            </a:pPr>
            <a:br>
              <a:rPr lang="en">
                <a:latin typeface="Arial Narrow"/>
                <a:ea typeface="Arial Narrow"/>
                <a:cs typeface="Arial Narrow"/>
                <a:sym typeface="Arial Narrow"/>
              </a:rPr>
            </a:br>
            <a:r>
              <a:rPr b="1" lang="en" u="sng"/>
              <a:t>Consumption of public goods creates the </a:t>
            </a:r>
            <a:r>
              <a:rPr b="1" i="1" lang="en" u="sng"/>
              <a:t>free rider </a:t>
            </a:r>
            <a:r>
              <a:rPr b="1" lang="en" u="sng"/>
              <a:t>problem:</a:t>
            </a:r>
            <a:r>
              <a:rPr lang="en">
                <a:latin typeface="Arial Narrow"/>
                <a:ea typeface="Arial Narrow"/>
                <a:cs typeface="Arial Narrow"/>
                <a:sym typeface="Arial Narrow"/>
              </a:rPr>
              <a:t> </a:t>
            </a:r>
            <a:br>
              <a:rPr lang="en">
                <a:latin typeface="Arial Narrow"/>
                <a:ea typeface="Arial Narrow"/>
                <a:cs typeface="Arial Narrow"/>
                <a:sym typeface="Arial Narrow"/>
              </a:rPr>
            </a:br>
            <a:endParaRPr/>
          </a:p>
          <a:p>
            <a:pPr indent="0" lvl="0" marL="0" rtl="0" algn="l">
              <a:spcBef>
                <a:spcPts val="0"/>
              </a:spcBef>
              <a:spcAft>
                <a:spcPts val="0"/>
              </a:spcAft>
              <a:buNone/>
            </a:pPr>
            <a:r>
              <a:rPr lang="en">
                <a:latin typeface="Arial Narrow"/>
                <a:ea typeface="Arial Narrow"/>
                <a:cs typeface="Arial Narrow"/>
                <a:sym typeface="Arial Narrow"/>
              </a:rPr>
              <a:t>Everyone can benefit from the good; therefore, people have no incentive to pay for something free – "free riders".</a:t>
            </a:r>
            <a:endParaRPr/>
          </a:p>
          <a:p>
            <a:pPr indent="0" lvl="0" marL="0" rtl="0" algn="l">
              <a:spcBef>
                <a:spcPts val="0"/>
              </a:spcBef>
              <a:spcAft>
                <a:spcPts val="0"/>
              </a:spcAft>
              <a:buNone/>
            </a:pPr>
            <a:r>
              <a:rPr lang="en">
                <a:latin typeface="Arial Narrow"/>
                <a:ea typeface="Arial Narrow"/>
                <a:cs typeface="Arial Narrow"/>
                <a:sym typeface="Arial Narrow"/>
              </a:rPr>
              <a:t>If demand is not fully expressed in market, it is impossible for firms to gather together resources and profitably provide the good.</a:t>
            </a:r>
            <a:endParaRPr/>
          </a:p>
          <a:p>
            <a:pPr indent="0" lvl="0" marL="0" rtl="0" algn="l">
              <a:spcBef>
                <a:spcPts val="0"/>
              </a:spcBef>
              <a:spcAft>
                <a:spcPts val="0"/>
              </a:spcAft>
              <a:buNone/>
            </a:pPr>
            <a:r>
              <a:rPr lang="en">
                <a:latin typeface="Arial Narrow"/>
                <a:ea typeface="Arial Narrow"/>
                <a:cs typeface="Arial Narrow"/>
                <a:sym typeface="Arial Narrow"/>
              </a:rPr>
              <a:t>Solution: </a:t>
            </a:r>
            <a:r>
              <a:rPr b="1" lang="en"/>
              <a:t>government provision</a:t>
            </a:r>
            <a:r>
              <a:rPr lang="en">
                <a:latin typeface="Arial Narrow"/>
                <a:ea typeface="Arial Narrow"/>
                <a:cs typeface="Arial Narrow"/>
                <a:sym typeface="Arial Narrow"/>
              </a:rPr>
              <a:t> of public goods through taxation. However, the free rider problem may still exist if illegal immigrants do not pay taxes and still enjoy the benefits of the goods in question.</a:t>
            </a:r>
            <a:endParaRPr/>
          </a:p>
          <a:p>
            <a:pPr indent="0" lvl="0" marL="0" rtl="0" algn="l">
              <a:spcBef>
                <a:spcPts val="0"/>
              </a:spcBef>
              <a:spcAft>
                <a:spcPts val="0"/>
              </a:spcAft>
              <a:buNone/>
            </a:pPr>
            <a:br>
              <a:rPr lang="en">
                <a:latin typeface="Arial Narrow"/>
                <a:ea typeface="Arial Narrow"/>
                <a:cs typeface="Arial Narrow"/>
                <a:sym typeface="Arial Narrow"/>
              </a:rPr>
            </a:br>
            <a:r>
              <a:rPr b="1" lang="en" u="sng"/>
              <a:t>**Note: </a:t>
            </a:r>
            <a:r>
              <a:rPr lang="en">
                <a:latin typeface="Arial Narrow"/>
                <a:ea typeface="Arial Narrow"/>
                <a:cs typeface="Arial Narrow"/>
                <a:sym typeface="Arial Narrow"/>
              </a:rPr>
              <a:t>Controversy often arises over how mixed goods (ie excludable/nonrivalrous or nonexcludable/rivalrous) should be categorized. </a:t>
            </a:r>
            <a:br>
              <a:rPr lang="en">
                <a:latin typeface="Arial Narrow"/>
                <a:ea typeface="Arial Narrow"/>
                <a:cs typeface="Arial Narrow"/>
                <a:sym typeface="Arial Narrow"/>
              </a:rPr>
            </a:br>
            <a:endParaRPr/>
          </a:p>
          <a:p>
            <a:pPr indent="0" lvl="0" marL="0" rtl="0" algn="l">
              <a:spcBef>
                <a:spcPts val="0"/>
              </a:spcBef>
              <a:spcAft>
                <a:spcPts val="0"/>
              </a:spcAft>
              <a:buNone/>
            </a:pPr>
            <a:r>
              <a:rPr b="1" lang="en">
                <a:latin typeface="Arial Narrow"/>
                <a:ea typeface="Arial Narrow"/>
                <a:cs typeface="Arial Narrow"/>
                <a:sym typeface="Arial Narrow"/>
              </a:rPr>
              <a:t>Example:</a:t>
            </a:r>
            <a:r>
              <a:rPr b="0" lang="en"/>
              <a:t> Highways with tollbooths: these roads are charged but one person driving on a highway does not usually reduce the usefulness of the highway to others.</a:t>
            </a:r>
            <a:endParaRPr/>
          </a:p>
          <a:p>
            <a:pPr indent="0" lvl="0" marL="0" rtl="0" algn="l">
              <a:spcBef>
                <a:spcPts val="0"/>
              </a:spcBef>
              <a:spcAft>
                <a:spcPts val="0"/>
              </a:spcAft>
              <a:buNone/>
            </a:pPr>
            <a:r>
              <a:rPr b="1" lang="en">
                <a:latin typeface="Arial Narrow"/>
                <a:ea typeface="Arial Narrow"/>
                <a:cs typeface="Arial Narrow"/>
                <a:sym typeface="Arial Narrow"/>
              </a:rPr>
              <a:t>Example: </a:t>
            </a:r>
            <a:r>
              <a:rPr b="0" lang="en"/>
              <a:t>You cannot exclude someone from fishing in a public lake, but once a fish is caught it cannot be caught by any other fishermen.</a:t>
            </a:r>
            <a:endParaRPr/>
          </a:p>
          <a:p>
            <a:pPr indent="0" lvl="0" marL="0" rtl="0" algn="l">
              <a:spcBef>
                <a:spcPts val="0"/>
              </a:spcBef>
              <a:spcAft>
                <a:spcPts val="0"/>
              </a:spcAft>
              <a:buNone/>
            </a:pPr>
            <a:br>
              <a:rPr lang="en">
                <a:latin typeface="Arial Narrow"/>
                <a:ea typeface="Arial Narrow"/>
                <a:cs typeface="Arial Narrow"/>
                <a:sym typeface="Arial Narrow"/>
              </a:rPr>
            </a:b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ba0ff000ee_0_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ba0ff000ee_0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a0ff000ee_0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ba0ff000ee_0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4b4373580_0_6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b4b4373580_0_6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56898e1f1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b56898e1f1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4b4373580_0_6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b4b4373580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4b4373580_0_6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b4b4373580_0_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56898e1f1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56898e1f1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4b4373580_0_6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b4b4373580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4b4373580_0_6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b4b4373580_0_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4b4373580_0_6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b4b4373580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a0ff000e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a0ff000e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b4b437358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4" name="Google Shape;234;gb4b4373580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 u="sng"/>
              <a:t>Market Efficiency</a:t>
            </a:r>
            <a:endParaRPr/>
          </a:p>
          <a:p>
            <a:pPr indent="0" lvl="0" marL="0" rtl="0" algn="l">
              <a:spcBef>
                <a:spcPts val="0"/>
              </a:spcBef>
              <a:spcAft>
                <a:spcPts val="0"/>
              </a:spcAft>
              <a:buSzPts val="1800"/>
              <a:buNone/>
            </a:pPr>
            <a:r>
              <a:rPr lang="en" u="sng"/>
              <a:t>Allocative Efficiency</a:t>
            </a:r>
            <a:endParaRPr/>
          </a:p>
          <a:p>
            <a:pPr indent="-114300" lvl="0" marL="0" rtl="0" algn="l">
              <a:spcBef>
                <a:spcPts val="0"/>
              </a:spcBef>
              <a:spcAft>
                <a:spcPts val="0"/>
              </a:spcAft>
              <a:buClr>
                <a:srgbClr val="008000"/>
              </a:buClr>
              <a:buSzPts val="1800"/>
              <a:buFont typeface="Noto Sans Symbols"/>
              <a:buChar char="▪"/>
            </a:pPr>
            <a:r>
              <a:rPr i="1" lang="en">
                <a:solidFill>
                  <a:srgbClr val="008000"/>
                </a:solidFill>
              </a:rPr>
              <a:t>Explain that the best allocation of resources from society’s point of view is at competitive market equilibrium, where social (community) surplus (consumer surplus and producer surplus) is maximized (marginal benefit = marginal cost). </a:t>
            </a:r>
            <a:endParaRPr/>
          </a:p>
          <a:p>
            <a:pPr indent="0" lvl="0" marL="0" rtl="0" algn="l">
              <a:spcBef>
                <a:spcPts val="0"/>
              </a:spcBef>
              <a:spcAft>
                <a:spcPts val="0"/>
              </a:spcAft>
              <a:buNone/>
            </a:pPr>
            <a:r>
              <a:t/>
            </a:r>
            <a:endParaRPr i="1">
              <a:solidFill>
                <a:srgbClr val="008000"/>
              </a:solidFill>
            </a:endParaRPr>
          </a:p>
        </p:txBody>
      </p:sp>
      <p:sp>
        <p:nvSpPr>
          <p:cNvPr id="235" name="Google Shape;235;gb4b4373580_0_50:notes"/>
          <p:cNvSpPr txBox="1"/>
          <p:nvPr/>
        </p:nvSpPr>
        <p:spPr>
          <a:xfrm>
            <a:off x="3884612" y="8685212"/>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4b43735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4b43735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4b4373580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b4b4373580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4b4373580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78" name="Google Shape;278;gb4b4373580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b4b4373580_0_224:notes"/>
          <p:cNvSpPr txBox="1"/>
          <p:nvPr/>
        </p:nvSpPr>
        <p:spPr>
          <a:xfrm>
            <a:off x="3884612" y="8685212"/>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4b4373580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b4b4373580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50" name="Shape 50"/>
        <p:cNvGrpSpPr/>
        <p:nvPr/>
      </p:nvGrpSpPr>
      <p:grpSpPr>
        <a:xfrm>
          <a:off x="0" y="0"/>
          <a:ext cx="0" cy="0"/>
          <a:chOff x="0" y="0"/>
          <a:chExt cx="0" cy="0"/>
        </a:xfrm>
      </p:grpSpPr>
      <p:sp>
        <p:nvSpPr>
          <p:cNvPr id="51" name="Google Shape;51;p13"/>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53" name="Google Shape;53;p13"/>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54" name="Google Shape;54;p13"/>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
    <p:spTree>
      <p:nvGrpSpPr>
        <p:cNvPr id="55" name="Shape 55"/>
        <p:cNvGrpSpPr/>
        <p:nvPr/>
      </p:nvGrpSpPr>
      <p:grpSpPr>
        <a:xfrm>
          <a:off x="0" y="0"/>
          <a:ext cx="0" cy="0"/>
          <a:chOff x="0" y="0"/>
          <a:chExt cx="0" cy="0"/>
        </a:xfrm>
      </p:grpSpPr>
      <p:sp>
        <p:nvSpPr>
          <p:cNvPr id="56" name="Google Shape;56;p14"/>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58" name="Google Shape;58;p14"/>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59" name="Google Shape;59;p14"/>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AND_BODY_3">
    <p:spTree>
      <p:nvGrpSpPr>
        <p:cNvPr id="60" name="Shape 60"/>
        <p:cNvGrpSpPr/>
        <p:nvPr/>
      </p:nvGrpSpPr>
      <p:grpSpPr>
        <a:xfrm>
          <a:off x="0" y="0"/>
          <a:ext cx="0" cy="0"/>
          <a:chOff x="0" y="0"/>
          <a:chExt cx="0" cy="0"/>
        </a:xfrm>
      </p:grpSpPr>
      <p:sp>
        <p:nvSpPr>
          <p:cNvPr id="61" name="Google Shape;61;p15"/>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63" name="Google Shape;63;p15"/>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64" name="Google Shape;64;p15"/>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4">
    <p:spTree>
      <p:nvGrpSpPr>
        <p:cNvPr id="65" name="Shape 65"/>
        <p:cNvGrpSpPr/>
        <p:nvPr/>
      </p:nvGrpSpPr>
      <p:grpSpPr>
        <a:xfrm>
          <a:off x="0" y="0"/>
          <a:ext cx="0" cy="0"/>
          <a:chOff x="0" y="0"/>
          <a:chExt cx="0" cy="0"/>
        </a:xfrm>
      </p:grpSpPr>
      <p:sp>
        <p:nvSpPr>
          <p:cNvPr id="66" name="Google Shape;66;p16"/>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6"/>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68" name="Google Shape;68;p16"/>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69" name="Google Shape;69;p16"/>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TITLE_AND_BODY_5">
    <p:spTree>
      <p:nvGrpSpPr>
        <p:cNvPr id="70" name="Shape 70"/>
        <p:cNvGrpSpPr/>
        <p:nvPr/>
      </p:nvGrpSpPr>
      <p:grpSpPr>
        <a:xfrm>
          <a:off x="0" y="0"/>
          <a:ext cx="0" cy="0"/>
          <a:chOff x="0" y="0"/>
          <a:chExt cx="0" cy="0"/>
        </a:xfrm>
      </p:grpSpPr>
      <p:sp>
        <p:nvSpPr>
          <p:cNvPr id="71" name="Google Shape;71;p17"/>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73" name="Google Shape;73;p17"/>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74" name="Google Shape;74;p17"/>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9"/>
          <p:cNvSpPr txBox="1"/>
          <p:nvPr>
            <p:ph idx="10" type="dt"/>
          </p:nvPr>
        </p:nvSpPr>
        <p:spPr>
          <a:xfrm>
            <a:off x="822722" y="4844653"/>
            <a:ext cx="18537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19"/>
          <p:cNvSpPr txBox="1"/>
          <p:nvPr>
            <p:ph idx="11" type="ftr"/>
          </p:nvPr>
        </p:nvSpPr>
        <p:spPr>
          <a:xfrm>
            <a:off x="2765822" y="4844653"/>
            <a:ext cx="36159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9"/>
          <p:cNvSpPr txBox="1"/>
          <p:nvPr>
            <p:ph idx="12" type="sldNum"/>
          </p:nvPr>
        </p:nvSpPr>
        <p:spPr>
          <a:xfrm>
            <a:off x="7424738" y="4844653"/>
            <a:ext cx="984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tx">
  <p:cSld name="TITLE_AND_BODY">
    <p:spTree>
      <p:nvGrpSpPr>
        <p:cNvPr id="88" name="Shape 88"/>
        <p:cNvGrpSpPr/>
        <p:nvPr/>
      </p:nvGrpSpPr>
      <p:grpSpPr>
        <a:xfrm>
          <a:off x="0" y="0"/>
          <a:ext cx="0" cy="0"/>
          <a:chOff x="0" y="0"/>
          <a:chExt cx="0" cy="0"/>
        </a:xfrm>
      </p:grpSpPr>
      <p:sp>
        <p:nvSpPr>
          <p:cNvPr id="89" name="Google Shape;89;p20"/>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0"/>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91" name="Google Shape;91;p20"/>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92" name="Google Shape;92;p20"/>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7" name="Shape 97"/>
        <p:cNvGrpSpPr/>
        <p:nvPr/>
      </p:nvGrpSpPr>
      <p:grpSpPr>
        <a:xfrm>
          <a:off x="0" y="0"/>
          <a:ext cx="0" cy="0"/>
          <a:chOff x="0" y="0"/>
          <a:chExt cx="0" cy="0"/>
        </a:xfrm>
      </p:grpSpPr>
      <p:sp>
        <p:nvSpPr>
          <p:cNvPr id="98" name="Google Shape;98;p22"/>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2"/>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cean WavePicture 9" id="100" name="Google Shape;100;p22"/>
          <p:cNvPicPr preferRelativeResize="0"/>
          <p:nvPr/>
        </p:nvPicPr>
        <p:blipFill rotWithShape="1">
          <a:blip r:embed="rId2">
            <a:alphaModFix/>
          </a:blip>
          <a:srcRect b="0" l="0" r="0" t="0"/>
          <a:stretch/>
        </p:blipFill>
        <p:spPr>
          <a:xfrm>
            <a:off x="-1" y="42"/>
            <a:ext cx="9143999" cy="5143417"/>
          </a:xfrm>
          <a:prstGeom prst="rect">
            <a:avLst/>
          </a:prstGeom>
          <a:noFill/>
          <a:ln>
            <a:noFill/>
          </a:ln>
        </p:spPr>
      </p:pic>
      <p:sp>
        <p:nvSpPr>
          <p:cNvPr id="101" name="Google Shape;101;p22"/>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title"/>
          </p:nvPr>
        </p:nvSpPr>
        <p:spPr>
          <a:xfrm>
            <a:off x="1143000" y="843397"/>
            <a:ext cx="6858000" cy="1790700"/>
          </a:xfrm>
          <a:prstGeom prst="rect">
            <a:avLst/>
          </a:prstGeom>
          <a:noFill/>
          <a:ln>
            <a:noFill/>
          </a:ln>
        </p:spPr>
        <p:txBody>
          <a:bodyPr anchorCtr="0" anchor="b" bIns="34275" lIns="34275" spcFirstLastPara="1" rIns="34275" wrap="square" tIns="34275">
            <a:noAutofit/>
          </a:bodyPr>
          <a:lstStyle>
            <a:lvl1pPr lvl="0" rtl="0" algn="ctr">
              <a:lnSpc>
                <a:spcPct val="90000"/>
              </a:lnSpc>
              <a:spcBef>
                <a:spcPts val="0"/>
              </a:spcBef>
              <a:spcAft>
                <a:spcPts val="0"/>
              </a:spcAft>
              <a:buClr>
                <a:srgbClr val="000000"/>
              </a:buClr>
              <a:buSzPts val="4500"/>
              <a:buFont typeface="Arial"/>
              <a:buNone/>
              <a:defRPr sz="45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04" name="Google Shape;104;p23"/>
          <p:cNvSpPr txBox="1"/>
          <p:nvPr>
            <p:ph idx="1" type="body"/>
          </p:nvPr>
        </p:nvSpPr>
        <p:spPr>
          <a:xfrm>
            <a:off x="1143000" y="2701528"/>
            <a:ext cx="6858000" cy="1241700"/>
          </a:xfrm>
          <a:prstGeom prst="rect">
            <a:avLst/>
          </a:prstGeom>
          <a:noFill/>
          <a:ln>
            <a:noFill/>
          </a:ln>
        </p:spPr>
        <p:txBody>
          <a:bodyPr anchorCtr="0" anchor="t" bIns="34275" lIns="34275" spcFirstLastPara="1" rIns="34275" wrap="square" tIns="34275">
            <a:noAutofit/>
          </a:bodyPr>
          <a:lstStyle>
            <a:lvl1pPr indent="-228600" lvl="0" marL="457200" rtl="0" algn="ctr">
              <a:lnSpc>
                <a:spcPct val="90000"/>
              </a:lnSpc>
              <a:spcBef>
                <a:spcPts val="800"/>
              </a:spcBef>
              <a:spcAft>
                <a:spcPts val="0"/>
              </a:spcAft>
              <a:buClr>
                <a:srgbClr val="404040"/>
              </a:buClr>
              <a:buSzPts val="1800"/>
              <a:buFont typeface="Arial"/>
              <a:buNone/>
              <a:defRPr sz="1800">
                <a:solidFill>
                  <a:srgbClr val="404040"/>
                </a:solidFill>
              </a:defRPr>
            </a:lvl1pPr>
            <a:lvl2pPr indent="-228600" lvl="1" marL="914400" rtl="0" algn="ctr">
              <a:lnSpc>
                <a:spcPct val="90000"/>
              </a:lnSpc>
              <a:spcBef>
                <a:spcPts val="800"/>
              </a:spcBef>
              <a:spcAft>
                <a:spcPts val="0"/>
              </a:spcAft>
              <a:buClr>
                <a:srgbClr val="404040"/>
              </a:buClr>
              <a:buSzPts val="1800"/>
              <a:buFont typeface="Arial"/>
              <a:buNone/>
              <a:defRPr sz="1800">
                <a:solidFill>
                  <a:srgbClr val="404040"/>
                </a:solidFill>
              </a:defRPr>
            </a:lvl2pPr>
            <a:lvl3pPr indent="-228600" lvl="2" marL="1371600" rtl="0" algn="ctr">
              <a:lnSpc>
                <a:spcPct val="90000"/>
              </a:lnSpc>
              <a:spcBef>
                <a:spcPts val="800"/>
              </a:spcBef>
              <a:spcAft>
                <a:spcPts val="0"/>
              </a:spcAft>
              <a:buClr>
                <a:srgbClr val="404040"/>
              </a:buClr>
              <a:buSzPts val="1800"/>
              <a:buFont typeface="Arial"/>
              <a:buNone/>
              <a:defRPr sz="1800">
                <a:solidFill>
                  <a:srgbClr val="404040"/>
                </a:solidFill>
              </a:defRPr>
            </a:lvl3pPr>
            <a:lvl4pPr indent="-228600" lvl="3" marL="1828800" rtl="0" algn="ctr">
              <a:lnSpc>
                <a:spcPct val="90000"/>
              </a:lnSpc>
              <a:spcBef>
                <a:spcPts val="800"/>
              </a:spcBef>
              <a:spcAft>
                <a:spcPts val="0"/>
              </a:spcAft>
              <a:buClr>
                <a:srgbClr val="404040"/>
              </a:buClr>
              <a:buSzPts val="1800"/>
              <a:buFont typeface="Arial"/>
              <a:buNone/>
              <a:defRPr sz="1800">
                <a:solidFill>
                  <a:srgbClr val="404040"/>
                </a:solidFill>
              </a:defRPr>
            </a:lvl4pPr>
            <a:lvl5pPr indent="-228600" lvl="4" marL="2286000" rtl="0" algn="ctr">
              <a:lnSpc>
                <a:spcPct val="90000"/>
              </a:lnSpc>
              <a:spcBef>
                <a:spcPts val="800"/>
              </a:spcBef>
              <a:spcAft>
                <a:spcPts val="0"/>
              </a:spcAft>
              <a:buClr>
                <a:srgbClr val="404040"/>
              </a:buClr>
              <a:buSzPts val="1800"/>
              <a:buFont typeface="Arial"/>
              <a:buNone/>
              <a:defRPr sz="18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05" name="Google Shape;105;p23"/>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6" name="Shape 106"/>
        <p:cNvGrpSpPr/>
        <p:nvPr/>
      </p:nvGrpSpPr>
      <p:grpSpPr>
        <a:xfrm>
          <a:off x="0" y="0"/>
          <a:ext cx="0" cy="0"/>
          <a:chOff x="0" y="0"/>
          <a:chExt cx="0" cy="0"/>
        </a:xfrm>
      </p:grpSpPr>
      <p:sp>
        <p:nvSpPr>
          <p:cNvPr id="107" name="Google Shape;107;p24"/>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08" name="Google Shape;108;p24"/>
          <p:cNvSpPr txBox="1"/>
          <p:nvPr>
            <p:ph idx="1" type="body"/>
          </p:nvPr>
        </p:nvSpPr>
        <p:spPr>
          <a:xfrm>
            <a:off x="633844" y="1371600"/>
            <a:ext cx="7886700" cy="3263400"/>
          </a:xfrm>
          <a:prstGeom prst="rect">
            <a:avLst/>
          </a:prstGeom>
          <a:noFill/>
          <a:ln>
            <a:noFill/>
          </a:ln>
        </p:spPr>
        <p:txBody>
          <a:bodyPr anchorCtr="0" anchor="t"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09" name="Google Shape;109;p24"/>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0" name="Shape 110"/>
        <p:cNvGrpSpPr/>
        <p:nvPr/>
      </p:nvGrpSpPr>
      <p:grpSpPr>
        <a:xfrm>
          <a:off x="0" y="0"/>
          <a:ext cx="0" cy="0"/>
          <a:chOff x="0" y="0"/>
          <a:chExt cx="0" cy="0"/>
        </a:xfrm>
      </p:grpSpPr>
      <p:sp>
        <p:nvSpPr>
          <p:cNvPr id="111" name="Google Shape;111;p25"/>
          <p:cNvSpPr txBox="1"/>
          <p:nvPr>
            <p:ph type="title"/>
          </p:nvPr>
        </p:nvSpPr>
        <p:spPr>
          <a:xfrm>
            <a:off x="623888" y="1284317"/>
            <a:ext cx="7886700" cy="2138400"/>
          </a:xfrm>
          <a:prstGeom prst="rect">
            <a:avLst/>
          </a:prstGeom>
          <a:noFill/>
          <a:ln>
            <a:noFill/>
          </a:ln>
        </p:spPr>
        <p:txBody>
          <a:bodyPr anchorCtr="0" anchor="b" bIns="34275" lIns="34275" spcFirstLastPara="1" rIns="34275" wrap="square" tIns="34275">
            <a:noAutofit/>
          </a:bodyPr>
          <a:lstStyle>
            <a:lvl1pPr lvl="0" rtl="0" algn="l">
              <a:lnSpc>
                <a:spcPct val="90000"/>
              </a:lnSpc>
              <a:spcBef>
                <a:spcPts val="0"/>
              </a:spcBef>
              <a:spcAft>
                <a:spcPts val="0"/>
              </a:spcAft>
              <a:buClr>
                <a:srgbClr val="000000"/>
              </a:buClr>
              <a:buSzPts val="4500"/>
              <a:buFont typeface="Arial"/>
              <a:buNone/>
              <a:defRPr sz="45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12" name="Google Shape;112;p25"/>
          <p:cNvSpPr txBox="1"/>
          <p:nvPr>
            <p:ph idx="1" type="body"/>
          </p:nvPr>
        </p:nvSpPr>
        <p:spPr>
          <a:xfrm>
            <a:off x="623888" y="3414474"/>
            <a:ext cx="7886700" cy="1125300"/>
          </a:xfrm>
          <a:prstGeom prst="rect">
            <a:avLst/>
          </a:prstGeom>
          <a:noFill/>
          <a:ln>
            <a:noFill/>
          </a:ln>
        </p:spPr>
        <p:txBody>
          <a:bodyPr anchorCtr="0" anchor="t" bIns="34275" lIns="34275" spcFirstLastPara="1" rIns="34275" wrap="square" tIns="34275">
            <a:noAutofit/>
          </a:bodyPr>
          <a:lstStyle>
            <a:lvl1pPr indent="-228600" lvl="0" marL="457200" rtl="0" algn="l">
              <a:lnSpc>
                <a:spcPct val="90000"/>
              </a:lnSpc>
              <a:spcBef>
                <a:spcPts val="800"/>
              </a:spcBef>
              <a:spcAft>
                <a:spcPts val="0"/>
              </a:spcAft>
              <a:buClr>
                <a:srgbClr val="404040"/>
              </a:buClr>
              <a:buSzPts val="1800"/>
              <a:buFont typeface="Arial"/>
              <a:buNone/>
              <a:defRPr sz="1800">
                <a:solidFill>
                  <a:srgbClr val="404040"/>
                </a:solidFill>
              </a:defRPr>
            </a:lvl1pPr>
            <a:lvl2pPr indent="-228600" lvl="1" marL="914400" rtl="0" algn="l">
              <a:lnSpc>
                <a:spcPct val="90000"/>
              </a:lnSpc>
              <a:spcBef>
                <a:spcPts val="800"/>
              </a:spcBef>
              <a:spcAft>
                <a:spcPts val="0"/>
              </a:spcAft>
              <a:buClr>
                <a:srgbClr val="404040"/>
              </a:buClr>
              <a:buSzPts val="1800"/>
              <a:buFont typeface="Arial"/>
              <a:buNone/>
              <a:defRPr sz="1800">
                <a:solidFill>
                  <a:srgbClr val="404040"/>
                </a:solidFill>
              </a:defRPr>
            </a:lvl2pPr>
            <a:lvl3pPr indent="-228600" lvl="2" marL="1371600" rtl="0" algn="l">
              <a:lnSpc>
                <a:spcPct val="90000"/>
              </a:lnSpc>
              <a:spcBef>
                <a:spcPts val="800"/>
              </a:spcBef>
              <a:spcAft>
                <a:spcPts val="0"/>
              </a:spcAft>
              <a:buClr>
                <a:srgbClr val="404040"/>
              </a:buClr>
              <a:buSzPts val="1800"/>
              <a:buFont typeface="Arial"/>
              <a:buNone/>
              <a:defRPr sz="1800">
                <a:solidFill>
                  <a:srgbClr val="404040"/>
                </a:solidFill>
              </a:defRPr>
            </a:lvl3pPr>
            <a:lvl4pPr indent="-228600" lvl="3" marL="1828800" rtl="0" algn="l">
              <a:lnSpc>
                <a:spcPct val="90000"/>
              </a:lnSpc>
              <a:spcBef>
                <a:spcPts val="800"/>
              </a:spcBef>
              <a:spcAft>
                <a:spcPts val="0"/>
              </a:spcAft>
              <a:buClr>
                <a:srgbClr val="404040"/>
              </a:buClr>
              <a:buSzPts val="1800"/>
              <a:buFont typeface="Arial"/>
              <a:buNone/>
              <a:defRPr sz="1800">
                <a:solidFill>
                  <a:srgbClr val="404040"/>
                </a:solidFill>
              </a:defRPr>
            </a:lvl4pPr>
            <a:lvl5pPr indent="-228600" lvl="4" marL="2286000" rtl="0" algn="l">
              <a:lnSpc>
                <a:spcPct val="90000"/>
              </a:lnSpc>
              <a:spcBef>
                <a:spcPts val="800"/>
              </a:spcBef>
              <a:spcAft>
                <a:spcPts val="0"/>
              </a:spcAft>
              <a:buClr>
                <a:srgbClr val="404040"/>
              </a:buClr>
              <a:buSzPts val="1800"/>
              <a:buFont typeface="Arial"/>
              <a:buNone/>
              <a:defRPr sz="18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13" name="Google Shape;113;p25"/>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4" name="Shape 114"/>
        <p:cNvGrpSpPr/>
        <p:nvPr/>
      </p:nvGrpSpPr>
      <p:grpSpPr>
        <a:xfrm>
          <a:off x="0" y="0"/>
          <a:ext cx="0" cy="0"/>
          <a:chOff x="0" y="0"/>
          <a:chExt cx="0" cy="0"/>
        </a:xfrm>
      </p:grpSpPr>
      <p:sp>
        <p:nvSpPr>
          <p:cNvPr id="115" name="Google Shape;115;p26"/>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16" name="Google Shape;116;p26"/>
          <p:cNvSpPr txBox="1"/>
          <p:nvPr>
            <p:ph idx="1" type="body"/>
          </p:nvPr>
        </p:nvSpPr>
        <p:spPr>
          <a:xfrm>
            <a:off x="633844" y="1371600"/>
            <a:ext cx="3886200" cy="3263400"/>
          </a:xfrm>
          <a:prstGeom prst="rect">
            <a:avLst/>
          </a:prstGeom>
          <a:noFill/>
          <a:ln>
            <a:noFill/>
          </a:ln>
        </p:spPr>
        <p:txBody>
          <a:bodyPr anchorCtr="0" anchor="t"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17" name="Google Shape;117;p26"/>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18" name="Shape 118"/>
        <p:cNvGrpSpPr/>
        <p:nvPr/>
      </p:nvGrpSpPr>
      <p:grpSpPr>
        <a:xfrm>
          <a:off x="0" y="0"/>
          <a:ext cx="0" cy="0"/>
          <a:chOff x="0" y="0"/>
          <a:chExt cx="0" cy="0"/>
        </a:xfrm>
      </p:grpSpPr>
      <p:sp>
        <p:nvSpPr>
          <p:cNvPr id="119" name="Google Shape;119;p27"/>
          <p:cNvSpPr txBox="1"/>
          <p:nvPr>
            <p:ph idx="1" type="body"/>
          </p:nvPr>
        </p:nvSpPr>
        <p:spPr>
          <a:xfrm>
            <a:off x="633844" y="1261388"/>
            <a:ext cx="3867000" cy="619200"/>
          </a:xfrm>
          <a:prstGeom prst="rect">
            <a:avLst/>
          </a:prstGeom>
          <a:noFill/>
          <a:ln>
            <a:noFill/>
          </a:ln>
        </p:spPr>
        <p:txBody>
          <a:bodyPr anchorCtr="0" anchor="b" bIns="34275" lIns="34275" spcFirstLastPara="1" rIns="34275" wrap="square" tIns="34275">
            <a:noAutofit/>
          </a:bodyPr>
          <a:lstStyle>
            <a:lvl1pPr indent="-228600" lvl="0" marL="457200" rtl="0" algn="l">
              <a:lnSpc>
                <a:spcPct val="90000"/>
              </a:lnSpc>
              <a:spcBef>
                <a:spcPts val="0"/>
              </a:spcBef>
              <a:spcAft>
                <a:spcPts val="0"/>
              </a:spcAft>
              <a:buClr>
                <a:srgbClr val="000000"/>
              </a:buClr>
              <a:buSzPts val="1800"/>
              <a:buFont typeface="Arial"/>
              <a:buNone/>
              <a:defRPr b="1" sz="1800"/>
            </a:lvl1pPr>
            <a:lvl2pPr indent="-228600" lvl="1" marL="914400" rtl="0" algn="l">
              <a:lnSpc>
                <a:spcPct val="90000"/>
              </a:lnSpc>
              <a:spcBef>
                <a:spcPts val="0"/>
              </a:spcBef>
              <a:spcAft>
                <a:spcPts val="0"/>
              </a:spcAft>
              <a:buClr>
                <a:srgbClr val="000000"/>
              </a:buClr>
              <a:buSzPts val="1800"/>
              <a:buFont typeface="Arial"/>
              <a:buNone/>
              <a:defRPr b="1" sz="1800"/>
            </a:lvl2pPr>
            <a:lvl3pPr indent="-228600" lvl="2" marL="1371600" rtl="0" algn="l">
              <a:lnSpc>
                <a:spcPct val="90000"/>
              </a:lnSpc>
              <a:spcBef>
                <a:spcPts val="0"/>
              </a:spcBef>
              <a:spcAft>
                <a:spcPts val="0"/>
              </a:spcAft>
              <a:buClr>
                <a:srgbClr val="000000"/>
              </a:buClr>
              <a:buSzPts val="1800"/>
              <a:buFont typeface="Arial"/>
              <a:buNone/>
              <a:defRPr b="1" sz="1800"/>
            </a:lvl3pPr>
            <a:lvl4pPr indent="-228600" lvl="3" marL="1828800" rtl="0" algn="l">
              <a:lnSpc>
                <a:spcPct val="90000"/>
              </a:lnSpc>
              <a:spcBef>
                <a:spcPts val="0"/>
              </a:spcBef>
              <a:spcAft>
                <a:spcPts val="0"/>
              </a:spcAft>
              <a:buClr>
                <a:srgbClr val="000000"/>
              </a:buClr>
              <a:buSzPts val="1800"/>
              <a:buFont typeface="Arial"/>
              <a:buNone/>
              <a:defRPr b="1" sz="1800"/>
            </a:lvl4pPr>
            <a:lvl5pPr indent="-228600" lvl="4" marL="2286000" rtl="0" algn="l">
              <a:lnSpc>
                <a:spcPct val="90000"/>
              </a:lnSpc>
              <a:spcBef>
                <a:spcPts val="0"/>
              </a:spcBef>
              <a:spcAft>
                <a:spcPts val="0"/>
              </a:spcAft>
              <a:buClr>
                <a:srgbClr val="000000"/>
              </a:buClr>
              <a:buSzPts val="1800"/>
              <a:buFont typeface="Arial"/>
              <a:buNone/>
              <a:defRPr b="1" sz="1800"/>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20" name="Google Shape;120;p27"/>
          <p:cNvSpPr txBox="1"/>
          <p:nvPr>
            <p:ph idx="2" type="body"/>
          </p:nvPr>
        </p:nvSpPr>
        <p:spPr>
          <a:xfrm>
            <a:off x="4629150" y="1261388"/>
            <a:ext cx="3886200" cy="619200"/>
          </a:xfrm>
          <a:prstGeom prst="rect">
            <a:avLst/>
          </a:prstGeom>
          <a:noFill/>
          <a:ln>
            <a:noFill/>
          </a:ln>
        </p:spPr>
        <p:txBody>
          <a:bodyPr anchorCtr="0" anchor="b"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21" name="Google Shape;121;p27"/>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22" name="Google Shape;122;p27"/>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3" name="Shape 123"/>
        <p:cNvGrpSpPr/>
        <p:nvPr/>
      </p:nvGrpSpPr>
      <p:grpSpPr>
        <a:xfrm>
          <a:off x="0" y="0"/>
          <a:ext cx="0" cy="0"/>
          <a:chOff x="0" y="0"/>
          <a:chExt cx="0" cy="0"/>
        </a:xfrm>
      </p:grpSpPr>
      <p:sp>
        <p:nvSpPr>
          <p:cNvPr id="124" name="Google Shape;124;p28"/>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25" name="Google Shape;125;p28"/>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6" name="Shape 126"/>
        <p:cNvGrpSpPr/>
        <p:nvPr/>
      </p:nvGrpSpPr>
      <p:grpSpPr>
        <a:xfrm>
          <a:off x="0" y="0"/>
          <a:ext cx="0" cy="0"/>
          <a:chOff x="0" y="0"/>
          <a:chExt cx="0" cy="0"/>
        </a:xfrm>
      </p:grpSpPr>
      <p:sp>
        <p:nvSpPr>
          <p:cNvPr id="127" name="Google Shape;127;p29"/>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8" name="Shape 128"/>
        <p:cNvGrpSpPr/>
        <p:nvPr/>
      </p:nvGrpSpPr>
      <p:grpSpPr>
        <a:xfrm>
          <a:off x="0" y="0"/>
          <a:ext cx="0" cy="0"/>
          <a:chOff x="0" y="0"/>
          <a:chExt cx="0" cy="0"/>
        </a:xfrm>
      </p:grpSpPr>
      <p:sp>
        <p:nvSpPr>
          <p:cNvPr id="129" name="Google Shape;129;p30"/>
          <p:cNvSpPr txBox="1"/>
          <p:nvPr>
            <p:ph type="title"/>
          </p:nvPr>
        </p:nvSpPr>
        <p:spPr>
          <a:xfrm>
            <a:off x="630935" y="342900"/>
            <a:ext cx="2948700" cy="1200300"/>
          </a:xfrm>
          <a:prstGeom prst="rect">
            <a:avLst/>
          </a:prstGeom>
          <a:noFill/>
          <a:ln>
            <a:noFill/>
          </a:ln>
        </p:spPr>
        <p:txBody>
          <a:bodyPr anchorCtr="0" anchor="b" bIns="34275" lIns="34275" spcFirstLastPara="1" rIns="34275" wrap="square" tIns="34275">
            <a:noAutofit/>
          </a:bodyPr>
          <a:lstStyle>
            <a:lvl1pPr lvl="0" rtl="0" algn="l">
              <a:lnSpc>
                <a:spcPct val="90000"/>
              </a:lnSpc>
              <a:spcBef>
                <a:spcPts val="0"/>
              </a:spcBef>
              <a:spcAft>
                <a:spcPts val="0"/>
              </a:spcAft>
              <a:buClr>
                <a:srgbClr val="000000"/>
              </a:buClr>
              <a:buSzPts val="2400"/>
              <a:buFont typeface="Arial"/>
              <a:buNone/>
              <a:defRPr sz="24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30" name="Google Shape;130;p30"/>
          <p:cNvSpPr txBox="1"/>
          <p:nvPr>
            <p:ph idx="1" type="body"/>
          </p:nvPr>
        </p:nvSpPr>
        <p:spPr>
          <a:xfrm>
            <a:off x="3886200" y="742950"/>
            <a:ext cx="4629300" cy="3657600"/>
          </a:xfrm>
          <a:prstGeom prst="rect">
            <a:avLst/>
          </a:prstGeom>
          <a:noFill/>
          <a:ln>
            <a:noFill/>
          </a:ln>
        </p:spPr>
        <p:txBody>
          <a:bodyPr anchorCtr="0" anchor="t" bIns="34275" lIns="34275" spcFirstLastPara="1" rIns="34275" wrap="square" tIns="34275">
            <a:noAutofit/>
          </a:bodyPr>
          <a:lstStyle>
            <a:lvl1pPr indent="-381000" lvl="0" marL="457200" rtl="0" algn="l">
              <a:lnSpc>
                <a:spcPct val="90000"/>
              </a:lnSpc>
              <a:spcBef>
                <a:spcPts val="800"/>
              </a:spcBef>
              <a:spcAft>
                <a:spcPts val="0"/>
              </a:spcAft>
              <a:buClr>
                <a:srgbClr val="000000"/>
              </a:buClr>
              <a:buSzPts val="2400"/>
              <a:buFont typeface="Arial"/>
              <a:buChar char="●"/>
              <a:defRPr sz="2400"/>
            </a:lvl1pPr>
            <a:lvl2pPr indent="-381000" lvl="1" marL="914400" rtl="0" algn="l">
              <a:lnSpc>
                <a:spcPct val="90000"/>
              </a:lnSpc>
              <a:spcBef>
                <a:spcPts val="800"/>
              </a:spcBef>
              <a:spcAft>
                <a:spcPts val="0"/>
              </a:spcAft>
              <a:buClr>
                <a:srgbClr val="000000"/>
              </a:buClr>
              <a:buSzPts val="2400"/>
              <a:buFont typeface="Arial"/>
              <a:buChar char="●"/>
              <a:defRPr sz="2400"/>
            </a:lvl2pPr>
            <a:lvl3pPr indent="-381000" lvl="2" marL="1371600" rtl="0" algn="l">
              <a:lnSpc>
                <a:spcPct val="90000"/>
              </a:lnSpc>
              <a:spcBef>
                <a:spcPts val="800"/>
              </a:spcBef>
              <a:spcAft>
                <a:spcPts val="0"/>
              </a:spcAft>
              <a:buClr>
                <a:srgbClr val="000000"/>
              </a:buClr>
              <a:buSzPts val="2400"/>
              <a:buFont typeface="Arial"/>
              <a:buChar char="●"/>
              <a:defRPr sz="2400"/>
            </a:lvl3pPr>
            <a:lvl4pPr indent="-381000" lvl="3" marL="1828800" rtl="0" algn="l">
              <a:lnSpc>
                <a:spcPct val="90000"/>
              </a:lnSpc>
              <a:spcBef>
                <a:spcPts val="800"/>
              </a:spcBef>
              <a:spcAft>
                <a:spcPts val="0"/>
              </a:spcAft>
              <a:buClr>
                <a:srgbClr val="000000"/>
              </a:buClr>
              <a:buSzPts val="2400"/>
              <a:buFont typeface="Arial"/>
              <a:buChar char="●"/>
              <a:defRPr sz="2400"/>
            </a:lvl4pPr>
            <a:lvl5pPr indent="-381000" lvl="4" marL="2286000" rtl="0" algn="l">
              <a:lnSpc>
                <a:spcPct val="90000"/>
              </a:lnSpc>
              <a:spcBef>
                <a:spcPts val="800"/>
              </a:spcBef>
              <a:spcAft>
                <a:spcPts val="0"/>
              </a:spcAft>
              <a:buClr>
                <a:srgbClr val="000000"/>
              </a:buClr>
              <a:buSzPts val="2400"/>
              <a:buFont typeface="Arial"/>
              <a:buChar char="●"/>
              <a:defRPr sz="2400"/>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31" name="Google Shape;131;p30"/>
          <p:cNvSpPr txBox="1"/>
          <p:nvPr>
            <p:ph idx="2" type="body"/>
          </p:nvPr>
        </p:nvSpPr>
        <p:spPr>
          <a:xfrm>
            <a:off x="630935" y="1543049"/>
            <a:ext cx="2948700" cy="2857500"/>
          </a:xfrm>
          <a:prstGeom prst="rect">
            <a:avLst/>
          </a:prstGeom>
          <a:noFill/>
          <a:ln>
            <a:noFill/>
          </a:ln>
        </p:spPr>
        <p:txBody>
          <a:bodyPr anchorCtr="0" anchor="t"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32" name="Google Shape;132;p30"/>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33" name="Shape 133"/>
        <p:cNvGrpSpPr/>
        <p:nvPr/>
      </p:nvGrpSpPr>
      <p:grpSpPr>
        <a:xfrm>
          <a:off x="0" y="0"/>
          <a:ext cx="0" cy="0"/>
          <a:chOff x="0" y="0"/>
          <a:chExt cx="0" cy="0"/>
        </a:xfrm>
      </p:grpSpPr>
      <p:sp>
        <p:nvSpPr>
          <p:cNvPr id="134" name="Google Shape;134;p31"/>
          <p:cNvSpPr txBox="1"/>
          <p:nvPr>
            <p:ph type="title"/>
          </p:nvPr>
        </p:nvSpPr>
        <p:spPr>
          <a:xfrm>
            <a:off x="630935" y="342900"/>
            <a:ext cx="2948700" cy="1200300"/>
          </a:xfrm>
          <a:prstGeom prst="rect">
            <a:avLst/>
          </a:prstGeom>
          <a:noFill/>
          <a:ln>
            <a:noFill/>
          </a:ln>
        </p:spPr>
        <p:txBody>
          <a:bodyPr anchorCtr="0" anchor="b" bIns="34275" lIns="34275" spcFirstLastPara="1" rIns="34275" wrap="square" tIns="34275">
            <a:noAutofit/>
          </a:bodyPr>
          <a:lstStyle>
            <a:lvl1pPr lvl="0" rtl="0" algn="l">
              <a:lnSpc>
                <a:spcPct val="90000"/>
              </a:lnSpc>
              <a:spcBef>
                <a:spcPts val="0"/>
              </a:spcBef>
              <a:spcAft>
                <a:spcPts val="0"/>
              </a:spcAft>
              <a:buClr>
                <a:srgbClr val="000000"/>
              </a:buClr>
              <a:buSzPts val="2400"/>
              <a:buFont typeface="Arial"/>
              <a:buNone/>
              <a:defRPr sz="2400"/>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35" name="Google Shape;135;p31"/>
          <p:cNvSpPr/>
          <p:nvPr>
            <p:ph idx="2" type="pic"/>
          </p:nvPr>
        </p:nvSpPr>
        <p:spPr>
          <a:xfrm>
            <a:off x="3886200" y="742950"/>
            <a:ext cx="46293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1pPr>
            <a:lvl2pPr lvl="1"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2pPr>
            <a:lvl3pPr lvl="2"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3pPr>
            <a:lvl4pPr lvl="3"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4pPr>
            <a:lvl5pPr lvl="4"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5pPr>
            <a:lvl6pPr lvl="5"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6pPr>
            <a:lvl7pPr lvl="6"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7pPr>
            <a:lvl8pPr lvl="7"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8pPr>
            <a:lvl9pPr lvl="8"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9pPr>
          </a:lstStyle>
          <a:p/>
        </p:txBody>
      </p:sp>
      <p:sp>
        <p:nvSpPr>
          <p:cNvPr id="136" name="Google Shape;136;p31"/>
          <p:cNvSpPr txBox="1"/>
          <p:nvPr>
            <p:ph idx="1" type="body"/>
          </p:nvPr>
        </p:nvSpPr>
        <p:spPr>
          <a:xfrm>
            <a:off x="630935" y="1543050"/>
            <a:ext cx="2948700" cy="2857500"/>
          </a:xfrm>
          <a:prstGeom prst="rect">
            <a:avLst/>
          </a:prstGeom>
          <a:noFill/>
          <a:ln>
            <a:noFill/>
          </a:ln>
        </p:spPr>
        <p:txBody>
          <a:bodyPr anchorCtr="0" anchor="t" bIns="34275" lIns="34275" spcFirstLastPara="1" rIns="34275" wrap="square" tIns="34275">
            <a:noAutofit/>
          </a:bodyPr>
          <a:lstStyle>
            <a:lvl1pPr indent="-228600" lvl="0" marL="457200" rtl="0" algn="l">
              <a:lnSpc>
                <a:spcPct val="90000"/>
              </a:lnSpc>
              <a:spcBef>
                <a:spcPts val="800"/>
              </a:spcBef>
              <a:spcAft>
                <a:spcPts val="0"/>
              </a:spcAft>
              <a:buClr>
                <a:srgbClr val="000000"/>
              </a:buClr>
              <a:buSzPts val="1200"/>
              <a:buFont typeface="Arial"/>
              <a:buNone/>
              <a:defRPr sz="1200"/>
            </a:lvl1pPr>
            <a:lvl2pPr indent="-228600" lvl="1" marL="914400" rtl="0" algn="l">
              <a:lnSpc>
                <a:spcPct val="90000"/>
              </a:lnSpc>
              <a:spcBef>
                <a:spcPts val="800"/>
              </a:spcBef>
              <a:spcAft>
                <a:spcPts val="0"/>
              </a:spcAft>
              <a:buClr>
                <a:srgbClr val="000000"/>
              </a:buClr>
              <a:buSzPts val="1200"/>
              <a:buFont typeface="Arial"/>
              <a:buNone/>
              <a:defRPr sz="1200"/>
            </a:lvl2pPr>
            <a:lvl3pPr indent="-228600" lvl="2" marL="1371600" rtl="0" algn="l">
              <a:lnSpc>
                <a:spcPct val="90000"/>
              </a:lnSpc>
              <a:spcBef>
                <a:spcPts val="800"/>
              </a:spcBef>
              <a:spcAft>
                <a:spcPts val="0"/>
              </a:spcAft>
              <a:buClr>
                <a:srgbClr val="000000"/>
              </a:buClr>
              <a:buSzPts val="1200"/>
              <a:buFont typeface="Arial"/>
              <a:buNone/>
              <a:defRPr sz="1200"/>
            </a:lvl3pPr>
            <a:lvl4pPr indent="-228600" lvl="3" marL="1828800" rtl="0" algn="l">
              <a:lnSpc>
                <a:spcPct val="90000"/>
              </a:lnSpc>
              <a:spcBef>
                <a:spcPts val="800"/>
              </a:spcBef>
              <a:spcAft>
                <a:spcPts val="0"/>
              </a:spcAft>
              <a:buClr>
                <a:srgbClr val="000000"/>
              </a:buClr>
              <a:buSzPts val="1200"/>
              <a:buFont typeface="Arial"/>
              <a:buNone/>
              <a:defRPr sz="1200"/>
            </a:lvl4pPr>
            <a:lvl5pPr indent="-228600" lvl="4" marL="2286000" rtl="0" algn="l">
              <a:lnSpc>
                <a:spcPct val="90000"/>
              </a:lnSpc>
              <a:spcBef>
                <a:spcPts val="800"/>
              </a:spcBef>
              <a:spcAft>
                <a:spcPts val="0"/>
              </a:spcAft>
              <a:buClr>
                <a:srgbClr val="000000"/>
              </a:buClr>
              <a:buSzPts val="1200"/>
              <a:buFont typeface="Arial"/>
              <a:buNone/>
              <a:defRPr sz="1200"/>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37" name="Google Shape;137;p31"/>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38" name="Shape 138"/>
        <p:cNvGrpSpPr/>
        <p:nvPr/>
      </p:nvGrpSpPr>
      <p:grpSpPr>
        <a:xfrm>
          <a:off x="0" y="0"/>
          <a:ext cx="0" cy="0"/>
          <a:chOff x="0" y="0"/>
          <a:chExt cx="0" cy="0"/>
        </a:xfrm>
      </p:grpSpPr>
      <p:sp>
        <p:nvSpPr>
          <p:cNvPr id="139" name="Google Shape;139;p32"/>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40" name="Google Shape;140;p32"/>
          <p:cNvSpPr txBox="1"/>
          <p:nvPr>
            <p:ph idx="1" type="body"/>
          </p:nvPr>
        </p:nvSpPr>
        <p:spPr>
          <a:xfrm>
            <a:off x="633844" y="1371600"/>
            <a:ext cx="7886700" cy="3263400"/>
          </a:xfrm>
          <a:prstGeom prst="rect">
            <a:avLst/>
          </a:prstGeom>
          <a:noFill/>
          <a:ln>
            <a:noFill/>
          </a:ln>
        </p:spPr>
        <p:txBody>
          <a:bodyPr anchorCtr="0" anchor="t"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41" name="Google Shape;141;p32"/>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42" name="Shape 142"/>
        <p:cNvGrpSpPr/>
        <p:nvPr/>
      </p:nvGrpSpPr>
      <p:grpSpPr>
        <a:xfrm>
          <a:off x="0" y="0"/>
          <a:ext cx="0" cy="0"/>
          <a:chOff x="0" y="0"/>
          <a:chExt cx="0" cy="0"/>
        </a:xfrm>
      </p:grpSpPr>
      <p:sp>
        <p:nvSpPr>
          <p:cNvPr id="143" name="Google Shape;143;p33"/>
          <p:cNvSpPr txBox="1"/>
          <p:nvPr>
            <p:ph type="title"/>
          </p:nvPr>
        </p:nvSpPr>
        <p:spPr>
          <a:xfrm>
            <a:off x="6543675" y="270271"/>
            <a:ext cx="1971600" cy="43590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1400"/>
              <a:buNone/>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44" name="Google Shape;144;p33"/>
          <p:cNvSpPr txBox="1"/>
          <p:nvPr>
            <p:ph idx="1" type="body"/>
          </p:nvPr>
        </p:nvSpPr>
        <p:spPr>
          <a:xfrm>
            <a:off x="628650" y="270271"/>
            <a:ext cx="5800800" cy="4359000"/>
          </a:xfrm>
          <a:prstGeom prst="rect">
            <a:avLst/>
          </a:prstGeom>
          <a:noFill/>
          <a:ln>
            <a:noFill/>
          </a:ln>
        </p:spPr>
        <p:txBody>
          <a:bodyPr anchorCtr="0" anchor="t" bIns="34275" lIns="34275" spcFirstLastPara="1" rIns="34275" wrap="square" tIns="34275">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45" name="Google Shape;145;p33"/>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888888"/>
              </a:buClr>
              <a:buSzPts val="800"/>
              <a:buFont typeface="Arial"/>
              <a:buNone/>
              <a:defRPr sz="800">
                <a:solidFill>
                  <a:srgbClr val="888888"/>
                </a:solidFill>
              </a:defRPr>
            </a:lvl1pPr>
            <a:lvl2pPr indent="0" lvl="1" marL="0" rtl="0" algn="r">
              <a:lnSpc>
                <a:spcPct val="100000"/>
              </a:lnSpc>
              <a:spcBef>
                <a:spcPts val="0"/>
              </a:spcBef>
              <a:spcAft>
                <a:spcPts val="0"/>
              </a:spcAft>
              <a:buClr>
                <a:srgbClr val="888888"/>
              </a:buClr>
              <a:buSzPts val="800"/>
              <a:buFont typeface="Arial"/>
              <a:buNone/>
              <a:defRPr sz="800">
                <a:solidFill>
                  <a:srgbClr val="888888"/>
                </a:solidFill>
              </a:defRPr>
            </a:lvl2pPr>
            <a:lvl3pPr indent="0" lvl="2" marL="0" rtl="0" algn="r">
              <a:lnSpc>
                <a:spcPct val="100000"/>
              </a:lnSpc>
              <a:spcBef>
                <a:spcPts val="0"/>
              </a:spcBef>
              <a:spcAft>
                <a:spcPts val="0"/>
              </a:spcAft>
              <a:buClr>
                <a:srgbClr val="888888"/>
              </a:buClr>
              <a:buSzPts val="800"/>
              <a:buFont typeface="Arial"/>
              <a:buNone/>
              <a:defRPr sz="800">
                <a:solidFill>
                  <a:srgbClr val="888888"/>
                </a:solidFill>
              </a:defRPr>
            </a:lvl3pPr>
            <a:lvl4pPr indent="0" lvl="3" marL="0" rtl="0" algn="r">
              <a:lnSpc>
                <a:spcPct val="100000"/>
              </a:lnSpc>
              <a:spcBef>
                <a:spcPts val="0"/>
              </a:spcBef>
              <a:spcAft>
                <a:spcPts val="0"/>
              </a:spcAft>
              <a:buClr>
                <a:srgbClr val="888888"/>
              </a:buClr>
              <a:buSzPts val="800"/>
              <a:buFont typeface="Arial"/>
              <a:buNone/>
              <a:defRPr sz="800">
                <a:solidFill>
                  <a:srgbClr val="888888"/>
                </a:solidFill>
              </a:defRPr>
            </a:lvl4pPr>
            <a:lvl5pPr indent="0" lvl="4" marL="0" rtl="0" algn="r">
              <a:lnSpc>
                <a:spcPct val="100000"/>
              </a:lnSpc>
              <a:spcBef>
                <a:spcPts val="0"/>
              </a:spcBef>
              <a:spcAft>
                <a:spcPts val="0"/>
              </a:spcAft>
              <a:buClr>
                <a:srgbClr val="888888"/>
              </a:buClr>
              <a:buSzPts val="800"/>
              <a:buFont typeface="Arial"/>
              <a:buNone/>
              <a:defRPr sz="800">
                <a:solidFill>
                  <a:srgbClr val="888888"/>
                </a:solidFill>
              </a:defRPr>
            </a:lvl5pPr>
            <a:lvl6pPr indent="0" lvl="5" marL="0" rtl="0" algn="r">
              <a:lnSpc>
                <a:spcPct val="100000"/>
              </a:lnSpc>
              <a:spcBef>
                <a:spcPts val="0"/>
              </a:spcBef>
              <a:spcAft>
                <a:spcPts val="0"/>
              </a:spcAft>
              <a:buClr>
                <a:srgbClr val="888888"/>
              </a:buClr>
              <a:buSzPts val="800"/>
              <a:buFont typeface="Arial"/>
              <a:buNone/>
              <a:defRPr sz="800">
                <a:solidFill>
                  <a:srgbClr val="888888"/>
                </a:solidFill>
              </a:defRPr>
            </a:lvl6pPr>
            <a:lvl7pPr indent="0" lvl="6" marL="0" rtl="0" algn="r">
              <a:lnSpc>
                <a:spcPct val="100000"/>
              </a:lnSpc>
              <a:spcBef>
                <a:spcPts val="0"/>
              </a:spcBef>
              <a:spcAft>
                <a:spcPts val="0"/>
              </a:spcAft>
              <a:buClr>
                <a:srgbClr val="888888"/>
              </a:buClr>
              <a:buSzPts val="800"/>
              <a:buFont typeface="Arial"/>
              <a:buNone/>
              <a:defRPr sz="800">
                <a:solidFill>
                  <a:srgbClr val="888888"/>
                </a:solidFill>
              </a:defRPr>
            </a:lvl7pPr>
            <a:lvl8pPr indent="0" lvl="7" marL="0" rtl="0" algn="r">
              <a:lnSpc>
                <a:spcPct val="100000"/>
              </a:lnSpc>
              <a:spcBef>
                <a:spcPts val="0"/>
              </a:spcBef>
              <a:spcAft>
                <a:spcPts val="0"/>
              </a:spcAft>
              <a:buClr>
                <a:srgbClr val="888888"/>
              </a:buClr>
              <a:buSzPts val="800"/>
              <a:buFont typeface="Arial"/>
              <a:buNone/>
              <a:defRPr sz="800">
                <a:solidFill>
                  <a:srgbClr val="888888"/>
                </a:solidFill>
              </a:defRPr>
            </a:lvl8pPr>
            <a:lvl9pPr indent="0" lvl="8" marL="0" rtl="0" algn="r">
              <a:lnSpc>
                <a:spcPct val="100000"/>
              </a:lnSpc>
              <a:spcBef>
                <a:spcPts val="0"/>
              </a:spcBef>
              <a:spcAft>
                <a:spcPts val="0"/>
              </a:spcAft>
              <a:buClr>
                <a:srgbClr val="888888"/>
              </a:buClr>
              <a:buSzPts val="800"/>
              <a:buFont typeface="Arial"/>
              <a:buNone/>
              <a:defRPr sz="8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6" name="Shape 146"/>
        <p:cNvGrpSpPr/>
        <p:nvPr/>
      </p:nvGrpSpPr>
      <p:grpSpPr>
        <a:xfrm>
          <a:off x="0" y="0"/>
          <a:ext cx="0" cy="0"/>
          <a:chOff x="0" y="0"/>
          <a:chExt cx="0" cy="0"/>
        </a:xfrm>
      </p:grpSpPr>
      <p:sp>
        <p:nvSpPr>
          <p:cNvPr id="147" name="Google Shape;147;p34"/>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4"/>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4"/>
          <p:cNvSpPr txBox="1"/>
          <p:nvPr>
            <p:ph type="title"/>
          </p:nvPr>
        </p:nvSpPr>
        <p:spPr>
          <a:xfrm>
            <a:off x="822960" y="569213"/>
            <a:ext cx="7543800" cy="26745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262626"/>
              </a:buClr>
              <a:buSzPts val="5900"/>
              <a:buFont typeface="Arial"/>
              <a:buNone/>
              <a:defRPr sz="5900">
                <a:solidFill>
                  <a:srgbClr val="262626"/>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50" name="Google Shape;150;p34"/>
          <p:cNvSpPr txBox="1"/>
          <p:nvPr>
            <p:ph idx="1" type="body"/>
          </p:nvPr>
        </p:nvSpPr>
        <p:spPr>
          <a:xfrm>
            <a:off x="825038" y="3341714"/>
            <a:ext cx="7543800" cy="857400"/>
          </a:xfrm>
          <a:prstGeom prst="rect">
            <a:avLst/>
          </a:prstGeom>
          <a:noFill/>
          <a:ln>
            <a:noFill/>
          </a:ln>
        </p:spPr>
        <p:txBody>
          <a:bodyPr anchorCtr="0" anchor="t" bIns="34275" lIns="34275" spcFirstLastPara="1" rIns="34275" wrap="square" tIns="34275">
            <a:noAutofit/>
          </a:bodyPr>
          <a:lstStyle>
            <a:lvl1pPr indent="-228600" lvl="0" marL="457200" rtl="0" algn="l">
              <a:lnSpc>
                <a:spcPct val="90000"/>
              </a:lnSpc>
              <a:spcBef>
                <a:spcPts val="900"/>
              </a:spcBef>
              <a:spcAft>
                <a:spcPts val="0"/>
              </a:spcAft>
              <a:buClr>
                <a:srgbClr val="5E5E5E"/>
              </a:buClr>
              <a:buSzPts val="1700"/>
              <a:buFont typeface="Arial"/>
              <a:buNone/>
              <a:defRPr sz="1700" cap="none">
                <a:solidFill>
                  <a:srgbClr val="5E5E5E"/>
                </a:solidFill>
              </a:defRPr>
            </a:lvl1pPr>
            <a:lvl2pPr indent="-228600" lvl="1" marL="914400" rtl="0" algn="l">
              <a:lnSpc>
                <a:spcPct val="90000"/>
              </a:lnSpc>
              <a:spcBef>
                <a:spcPts val="900"/>
              </a:spcBef>
              <a:spcAft>
                <a:spcPts val="0"/>
              </a:spcAft>
              <a:buClr>
                <a:srgbClr val="5E5E5E"/>
              </a:buClr>
              <a:buSzPts val="1700"/>
              <a:buFont typeface="Arial"/>
              <a:buNone/>
              <a:defRPr sz="1700" cap="none">
                <a:solidFill>
                  <a:srgbClr val="5E5E5E"/>
                </a:solidFill>
              </a:defRPr>
            </a:lvl2pPr>
            <a:lvl3pPr indent="-228600" lvl="2" marL="1371600" rtl="0" algn="l">
              <a:lnSpc>
                <a:spcPct val="90000"/>
              </a:lnSpc>
              <a:spcBef>
                <a:spcPts val="900"/>
              </a:spcBef>
              <a:spcAft>
                <a:spcPts val="0"/>
              </a:spcAft>
              <a:buClr>
                <a:srgbClr val="5E5E5E"/>
              </a:buClr>
              <a:buSzPts val="1700"/>
              <a:buFont typeface="Arial"/>
              <a:buNone/>
              <a:defRPr sz="1700" cap="none">
                <a:solidFill>
                  <a:srgbClr val="5E5E5E"/>
                </a:solidFill>
              </a:defRPr>
            </a:lvl3pPr>
            <a:lvl4pPr indent="-228600" lvl="3" marL="1828800" rtl="0" algn="l">
              <a:lnSpc>
                <a:spcPct val="90000"/>
              </a:lnSpc>
              <a:spcBef>
                <a:spcPts val="900"/>
              </a:spcBef>
              <a:spcAft>
                <a:spcPts val="0"/>
              </a:spcAft>
              <a:buClr>
                <a:srgbClr val="5E5E5E"/>
              </a:buClr>
              <a:buSzPts val="1700"/>
              <a:buFont typeface="Arial"/>
              <a:buNone/>
              <a:defRPr sz="1700" cap="none">
                <a:solidFill>
                  <a:srgbClr val="5E5E5E"/>
                </a:solidFill>
              </a:defRPr>
            </a:lvl4pPr>
            <a:lvl5pPr indent="-228600" lvl="4" marL="2286000" rtl="0" algn="l">
              <a:lnSpc>
                <a:spcPct val="90000"/>
              </a:lnSpc>
              <a:spcBef>
                <a:spcPts val="900"/>
              </a:spcBef>
              <a:spcAft>
                <a:spcPts val="0"/>
              </a:spcAft>
              <a:buClr>
                <a:srgbClr val="5E5E5E"/>
              </a:buClr>
              <a:buSzPts val="1700"/>
              <a:buFont typeface="Arial"/>
              <a:buNone/>
              <a:defRPr sz="1700" cap="none">
                <a:solidFill>
                  <a:srgbClr val="5E5E5E"/>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cxnSp>
        <p:nvCxnSpPr>
          <p:cNvPr id="151" name="Google Shape;151;p34"/>
          <p:cNvCxnSpPr/>
          <p:nvPr/>
        </p:nvCxnSpPr>
        <p:spPr>
          <a:xfrm>
            <a:off x="905743" y="3257550"/>
            <a:ext cx="7406400" cy="0"/>
          </a:xfrm>
          <a:prstGeom prst="straightConnector1">
            <a:avLst/>
          </a:prstGeom>
          <a:noFill/>
          <a:ln cap="flat" cmpd="sng" w="9525">
            <a:solidFill>
              <a:srgbClr val="808080"/>
            </a:solidFill>
            <a:prstDash val="solid"/>
            <a:round/>
            <a:headEnd len="sm" w="sm" type="none"/>
            <a:tailEnd len="sm" w="sm" type="none"/>
          </a:ln>
        </p:spPr>
      </p:cxnSp>
      <p:sp>
        <p:nvSpPr>
          <p:cNvPr id="152" name="Google Shape;152;p34"/>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153" name="Shape 153"/>
        <p:cNvGrpSpPr/>
        <p:nvPr/>
      </p:nvGrpSpPr>
      <p:grpSpPr>
        <a:xfrm>
          <a:off x="0" y="0"/>
          <a:ext cx="0" cy="0"/>
          <a:chOff x="0" y="0"/>
          <a:chExt cx="0" cy="0"/>
        </a:xfrm>
      </p:grpSpPr>
      <p:sp>
        <p:nvSpPr>
          <p:cNvPr id="154" name="Google Shape;154;p35"/>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5"/>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5"/>
          <p:cNvSpPr txBox="1"/>
          <p:nvPr>
            <p:ph type="title"/>
          </p:nvPr>
        </p:nvSpPr>
        <p:spPr>
          <a:xfrm>
            <a:off x="822960" y="569213"/>
            <a:ext cx="7543800" cy="26745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262626"/>
              </a:buClr>
              <a:buSzPts val="5900"/>
              <a:buFont typeface="Arial"/>
              <a:buNone/>
              <a:defRPr sz="5900">
                <a:solidFill>
                  <a:srgbClr val="262626"/>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57" name="Google Shape;157;p35"/>
          <p:cNvSpPr txBox="1"/>
          <p:nvPr>
            <p:ph idx="1" type="body"/>
          </p:nvPr>
        </p:nvSpPr>
        <p:spPr>
          <a:xfrm>
            <a:off x="822960" y="3339846"/>
            <a:ext cx="7543800" cy="857400"/>
          </a:xfrm>
          <a:prstGeom prst="rect">
            <a:avLst/>
          </a:prstGeom>
          <a:noFill/>
          <a:ln>
            <a:noFill/>
          </a:ln>
        </p:spPr>
        <p:txBody>
          <a:bodyPr anchorCtr="0" anchor="t" bIns="34275" lIns="34275" spcFirstLastPara="1" rIns="34275" wrap="square" tIns="34275">
            <a:noAutofit/>
          </a:bodyPr>
          <a:lstStyle>
            <a:lvl1pPr indent="-228600" lvl="0" marL="457200" rtl="0" algn="l">
              <a:lnSpc>
                <a:spcPct val="90000"/>
              </a:lnSpc>
              <a:spcBef>
                <a:spcPts val="900"/>
              </a:spcBef>
              <a:spcAft>
                <a:spcPts val="0"/>
              </a:spcAft>
              <a:buClr>
                <a:srgbClr val="5E5E5E"/>
              </a:buClr>
              <a:buSzPts val="1700"/>
              <a:buFont typeface="Arial"/>
              <a:buNone/>
              <a:defRPr sz="1700" cap="none">
                <a:solidFill>
                  <a:srgbClr val="5E5E5E"/>
                </a:solidFill>
              </a:defRPr>
            </a:lvl1pPr>
            <a:lvl2pPr indent="-228600" lvl="1" marL="914400" rtl="0" algn="l">
              <a:lnSpc>
                <a:spcPct val="90000"/>
              </a:lnSpc>
              <a:spcBef>
                <a:spcPts val="900"/>
              </a:spcBef>
              <a:spcAft>
                <a:spcPts val="0"/>
              </a:spcAft>
              <a:buClr>
                <a:srgbClr val="5E5E5E"/>
              </a:buClr>
              <a:buSzPts val="1700"/>
              <a:buFont typeface="Arial"/>
              <a:buNone/>
              <a:defRPr sz="1700" cap="none">
                <a:solidFill>
                  <a:srgbClr val="5E5E5E"/>
                </a:solidFill>
              </a:defRPr>
            </a:lvl2pPr>
            <a:lvl3pPr indent="-228600" lvl="2" marL="1371600" rtl="0" algn="l">
              <a:lnSpc>
                <a:spcPct val="90000"/>
              </a:lnSpc>
              <a:spcBef>
                <a:spcPts val="900"/>
              </a:spcBef>
              <a:spcAft>
                <a:spcPts val="0"/>
              </a:spcAft>
              <a:buClr>
                <a:srgbClr val="5E5E5E"/>
              </a:buClr>
              <a:buSzPts val="1700"/>
              <a:buFont typeface="Arial"/>
              <a:buNone/>
              <a:defRPr sz="1700" cap="none">
                <a:solidFill>
                  <a:srgbClr val="5E5E5E"/>
                </a:solidFill>
              </a:defRPr>
            </a:lvl3pPr>
            <a:lvl4pPr indent="-228600" lvl="3" marL="1828800" rtl="0" algn="l">
              <a:lnSpc>
                <a:spcPct val="90000"/>
              </a:lnSpc>
              <a:spcBef>
                <a:spcPts val="900"/>
              </a:spcBef>
              <a:spcAft>
                <a:spcPts val="0"/>
              </a:spcAft>
              <a:buClr>
                <a:srgbClr val="5E5E5E"/>
              </a:buClr>
              <a:buSzPts val="1700"/>
              <a:buFont typeface="Arial"/>
              <a:buNone/>
              <a:defRPr sz="1700" cap="none">
                <a:solidFill>
                  <a:srgbClr val="5E5E5E"/>
                </a:solidFill>
              </a:defRPr>
            </a:lvl4pPr>
            <a:lvl5pPr indent="-228600" lvl="4" marL="2286000" rtl="0" algn="l">
              <a:lnSpc>
                <a:spcPct val="90000"/>
              </a:lnSpc>
              <a:spcBef>
                <a:spcPts val="900"/>
              </a:spcBef>
              <a:spcAft>
                <a:spcPts val="0"/>
              </a:spcAft>
              <a:buClr>
                <a:srgbClr val="5E5E5E"/>
              </a:buClr>
              <a:buSzPts val="1700"/>
              <a:buFont typeface="Arial"/>
              <a:buNone/>
              <a:defRPr sz="1700" cap="none">
                <a:solidFill>
                  <a:srgbClr val="5E5E5E"/>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cxnSp>
        <p:nvCxnSpPr>
          <p:cNvPr id="158" name="Google Shape;158;p35"/>
          <p:cNvCxnSpPr/>
          <p:nvPr/>
        </p:nvCxnSpPr>
        <p:spPr>
          <a:xfrm>
            <a:off x="905743" y="3257550"/>
            <a:ext cx="7406400" cy="0"/>
          </a:xfrm>
          <a:prstGeom prst="straightConnector1">
            <a:avLst/>
          </a:prstGeom>
          <a:noFill/>
          <a:ln cap="flat" cmpd="sng" w="9525">
            <a:solidFill>
              <a:srgbClr val="808080"/>
            </a:solidFill>
            <a:prstDash val="solid"/>
            <a:round/>
            <a:headEnd len="sm" w="sm" type="none"/>
            <a:tailEnd len="sm" w="sm" type="none"/>
          </a:ln>
        </p:spPr>
      </p:cxnSp>
      <p:sp>
        <p:nvSpPr>
          <p:cNvPr id="159" name="Google Shape;159;p35"/>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160" name="Shape 160"/>
        <p:cNvGrpSpPr/>
        <p:nvPr/>
      </p:nvGrpSpPr>
      <p:grpSpPr>
        <a:xfrm>
          <a:off x="0" y="0"/>
          <a:ext cx="0" cy="0"/>
          <a:chOff x="0" y="0"/>
          <a:chExt cx="0" cy="0"/>
        </a:xfrm>
      </p:grpSpPr>
      <p:sp>
        <p:nvSpPr>
          <p:cNvPr id="161" name="Google Shape;161;p36"/>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36"/>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164" name="Google Shape;164;p36"/>
          <p:cNvSpPr txBox="1"/>
          <p:nvPr>
            <p:ph type="title"/>
          </p:nvPr>
        </p:nvSpPr>
        <p:spPr>
          <a:xfrm>
            <a:off x="822960" y="214954"/>
            <a:ext cx="7543800" cy="10881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65" name="Google Shape;165;p36"/>
          <p:cNvSpPr txBox="1"/>
          <p:nvPr>
            <p:ph idx="1" type="body"/>
          </p:nvPr>
        </p:nvSpPr>
        <p:spPr>
          <a:xfrm>
            <a:off x="822959" y="1384300"/>
            <a:ext cx="3703200" cy="3017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66" name="Google Shape;166;p36"/>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167" name="Shape 167"/>
        <p:cNvGrpSpPr/>
        <p:nvPr/>
      </p:nvGrpSpPr>
      <p:grpSpPr>
        <a:xfrm>
          <a:off x="0" y="0"/>
          <a:ext cx="0" cy="0"/>
          <a:chOff x="0" y="0"/>
          <a:chExt cx="0" cy="0"/>
        </a:xfrm>
      </p:grpSpPr>
      <p:sp>
        <p:nvSpPr>
          <p:cNvPr id="168" name="Google Shape;168;p37"/>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7"/>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37"/>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171" name="Google Shape;171;p37"/>
          <p:cNvSpPr txBox="1"/>
          <p:nvPr>
            <p:ph type="title"/>
          </p:nvPr>
        </p:nvSpPr>
        <p:spPr>
          <a:xfrm>
            <a:off x="822960" y="214954"/>
            <a:ext cx="7543800" cy="10881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72" name="Google Shape;172;p37"/>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
    <p:spTree>
      <p:nvGrpSpPr>
        <p:cNvPr id="173" name="Shape 173"/>
        <p:cNvGrpSpPr/>
        <p:nvPr/>
      </p:nvGrpSpPr>
      <p:grpSpPr>
        <a:xfrm>
          <a:off x="0" y="0"/>
          <a:ext cx="0" cy="0"/>
          <a:chOff x="0" y="0"/>
          <a:chExt cx="0" cy="0"/>
        </a:xfrm>
      </p:grpSpPr>
      <p:sp>
        <p:nvSpPr>
          <p:cNvPr id="174" name="Google Shape;174;p38"/>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8"/>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6" name="Google Shape;176;p38"/>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177" name="Google Shape;177;p38"/>
          <p:cNvSpPr txBox="1"/>
          <p:nvPr>
            <p:ph type="title"/>
          </p:nvPr>
        </p:nvSpPr>
        <p:spPr>
          <a:xfrm>
            <a:off x="822960" y="214954"/>
            <a:ext cx="7543800" cy="10881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78" name="Google Shape;178;p38"/>
          <p:cNvSpPr txBox="1"/>
          <p:nvPr>
            <p:ph idx="1" type="body"/>
          </p:nvPr>
        </p:nvSpPr>
        <p:spPr>
          <a:xfrm>
            <a:off x="822960" y="1384300"/>
            <a:ext cx="7543800" cy="30174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79" name="Google Shape;179;p38"/>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
    <p:spTree>
      <p:nvGrpSpPr>
        <p:cNvPr id="180" name="Shape 180"/>
        <p:cNvGrpSpPr/>
        <p:nvPr/>
      </p:nvGrpSpPr>
      <p:grpSpPr>
        <a:xfrm>
          <a:off x="0" y="0"/>
          <a:ext cx="0" cy="0"/>
          <a:chOff x="0" y="0"/>
          <a:chExt cx="0" cy="0"/>
        </a:xfrm>
      </p:grpSpPr>
      <p:sp>
        <p:nvSpPr>
          <p:cNvPr id="181" name="Google Shape;181;p39"/>
          <p:cNvSpPr/>
          <p:nvPr/>
        </p:nvSpPr>
        <p:spPr>
          <a:xfrm>
            <a:off x="2381" y="4800600"/>
            <a:ext cx="91416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9"/>
          <p:cNvSpPr/>
          <p:nvPr/>
        </p:nvSpPr>
        <p:spPr>
          <a:xfrm>
            <a:off x="12" y="4750737"/>
            <a:ext cx="9141600" cy="480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9"/>
          <p:cNvSpPr txBox="1"/>
          <p:nvPr>
            <p:ph type="title"/>
          </p:nvPr>
        </p:nvSpPr>
        <p:spPr>
          <a:xfrm>
            <a:off x="6543675" y="311085"/>
            <a:ext cx="1971600" cy="43179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84" name="Google Shape;184;p39"/>
          <p:cNvSpPr txBox="1"/>
          <p:nvPr>
            <p:ph idx="1" type="body"/>
          </p:nvPr>
        </p:nvSpPr>
        <p:spPr>
          <a:xfrm>
            <a:off x="628650" y="311083"/>
            <a:ext cx="5800800" cy="43179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85" name="Google Shape;185;p39"/>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p:cSld name="Title, Text, and 2 Content">
    <p:spTree>
      <p:nvGrpSpPr>
        <p:cNvPr id="186" name="Shape 186"/>
        <p:cNvGrpSpPr/>
        <p:nvPr/>
      </p:nvGrpSpPr>
      <p:grpSpPr>
        <a:xfrm>
          <a:off x="0" y="0"/>
          <a:ext cx="0" cy="0"/>
          <a:chOff x="0" y="0"/>
          <a:chExt cx="0" cy="0"/>
        </a:xfrm>
      </p:grpSpPr>
      <p:sp>
        <p:nvSpPr>
          <p:cNvPr id="187" name="Google Shape;187;p40"/>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0"/>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40"/>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190" name="Google Shape;190;p40"/>
          <p:cNvSpPr txBox="1"/>
          <p:nvPr>
            <p:ph type="title"/>
          </p:nvPr>
        </p:nvSpPr>
        <p:spPr>
          <a:xfrm>
            <a:off x="457201" y="183358"/>
            <a:ext cx="8385000" cy="10740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191" name="Google Shape;191;p40"/>
          <p:cNvSpPr txBox="1"/>
          <p:nvPr>
            <p:ph idx="1" type="body"/>
          </p:nvPr>
        </p:nvSpPr>
        <p:spPr>
          <a:xfrm>
            <a:off x="838200" y="1428750"/>
            <a:ext cx="3927300" cy="31431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92" name="Google Shape;192;p40"/>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93" name="Shape 193"/>
        <p:cNvGrpSpPr/>
        <p:nvPr/>
      </p:nvGrpSpPr>
      <p:grpSpPr>
        <a:xfrm>
          <a:off x="0" y="0"/>
          <a:ext cx="0" cy="0"/>
          <a:chOff x="0" y="0"/>
          <a:chExt cx="0" cy="0"/>
        </a:xfrm>
      </p:grpSpPr>
      <p:sp>
        <p:nvSpPr>
          <p:cNvPr id="194" name="Google Shape;194;p41"/>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1"/>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41"/>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197" name="Google Shape;197;p41"/>
          <p:cNvSpPr txBox="1"/>
          <p:nvPr>
            <p:ph idx="1" type="body"/>
          </p:nvPr>
        </p:nvSpPr>
        <p:spPr>
          <a:xfrm>
            <a:off x="685800" y="571500"/>
            <a:ext cx="8915400" cy="40005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198" name="Google Shape;198;p41"/>
          <p:cNvSpPr txBox="1"/>
          <p:nvPr>
            <p:ph idx="12" type="sldNum"/>
          </p:nvPr>
        </p:nvSpPr>
        <p:spPr>
          <a:xfrm>
            <a:off x="8274148" y="4772630"/>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p:cSld name="Title, Content and Text">
    <p:spTree>
      <p:nvGrpSpPr>
        <p:cNvPr id="199" name="Shape 199"/>
        <p:cNvGrpSpPr/>
        <p:nvPr/>
      </p:nvGrpSpPr>
      <p:grpSpPr>
        <a:xfrm>
          <a:off x="0" y="0"/>
          <a:ext cx="0" cy="0"/>
          <a:chOff x="0" y="0"/>
          <a:chExt cx="0" cy="0"/>
        </a:xfrm>
      </p:grpSpPr>
      <p:sp>
        <p:nvSpPr>
          <p:cNvPr id="200" name="Google Shape;200;p42"/>
          <p:cNvSpPr/>
          <p:nvPr/>
        </p:nvSpPr>
        <p:spPr>
          <a:xfrm>
            <a:off x="1" y="4800600"/>
            <a:ext cx="9144000" cy="342900"/>
          </a:xfrm>
          <a:prstGeom prst="rect">
            <a:avLst/>
          </a:prstGeom>
          <a:solidFill>
            <a:srgbClr val="A6B727"/>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2"/>
          <p:cNvSpPr/>
          <p:nvPr/>
        </p:nvSpPr>
        <p:spPr>
          <a:xfrm>
            <a:off x="-1" y="4750737"/>
            <a:ext cx="9144000" cy="49500"/>
          </a:xfrm>
          <a:prstGeom prst="rect">
            <a:avLst/>
          </a:prstGeom>
          <a:solidFill>
            <a:srgbClr val="418AB3"/>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42"/>
          <p:cNvCxnSpPr/>
          <p:nvPr/>
        </p:nvCxnSpPr>
        <p:spPr>
          <a:xfrm>
            <a:off x="895149" y="1303384"/>
            <a:ext cx="7475100" cy="0"/>
          </a:xfrm>
          <a:prstGeom prst="straightConnector1">
            <a:avLst/>
          </a:prstGeom>
          <a:noFill/>
          <a:ln cap="flat" cmpd="sng" w="9525">
            <a:solidFill>
              <a:srgbClr val="808080"/>
            </a:solidFill>
            <a:prstDash val="solid"/>
            <a:round/>
            <a:headEnd len="sm" w="sm" type="none"/>
            <a:tailEnd len="sm" w="sm" type="none"/>
          </a:ln>
        </p:spPr>
      </p:cxnSp>
      <p:sp>
        <p:nvSpPr>
          <p:cNvPr id="203" name="Google Shape;203;p42"/>
          <p:cNvSpPr txBox="1"/>
          <p:nvPr>
            <p:ph type="title"/>
          </p:nvPr>
        </p:nvSpPr>
        <p:spPr>
          <a:xfrm>
            <a:off x="457200" y="285750"/>
            <a:ext cx="8229600" cy="558600"/>
          </a:xfrm>
          <a:prstGeom prst="rect">
            <a:avLst/>
          </a:prstGeom>
          <a:noFill/>
          <a:ln>
            <a:noFill/>
          </a:ln>
        </p:spPr>
        <p:txBody>
          <a:bodyPr anchorCtr="0" anchor="b" bIns="34275" lIns="34275" spcFirstLastPara="1" rIns="34275" wrap="square" tIns="34275">
            <a:noAutofit/>
          </a:bodyPr>
          <a:lstStyle>
            <a:lvl1pPr lvl="0" rtl="0" algn="l">
              <a:lnSpc>
                <a:spcPct val="85000"/>
              </a:lnSpc>
              <a:spcBef>
                <a:spcPts val="0"/>
              </a:spcBef>
              <a:spcAft>
                <a:spcPts val="0"/>
              </a:spcAft>
              <a:buClr>
                <a:srgbClr val="404040"/>
              </a:buClr>
              <a:buSzPts val="3500"/>
              <a:buFont typeface="Arial"/>
              <a:buNone/>
              <a:defRPr sz="3500">
                <a:solidFill>
                  <a:srgbClr val="404040"/>
                </a:solidFill>
              </a:defRPr>
            </a:lvl1pPr>
            <a:lvl2pPr lvl="1" rtl="0" algn="l">
              <a:lnSpc>
                <a:spcPct val="90000"/>
              </a:lnSpc>
              <a:spcBef>
                <a:spcPts val="0"/>
              </a:spcBef>
              <a:spcAft>
                <a:spcPts val="0"/>
              </a:spcAft>
              <a:buClr>
                <a:srgbClr val="000000"/>
              </a:buClr>
              <a:buSzPts val="1400"/>
              <a:buNone/>
              <a:defRPr/>
            </a:lvl2pPr>
            <a:lvl3pPr lvl="2" rtl="0" algn="l">
              <a:lnSpc>
                <a:spcPct val="90000"/>
              </a:lnSpc>
              <a:spcBef>
                <a:spcPts val="0"/>
              </a:spcBef>
              <a:spcAft>
                <a:spcPts val="0"/>
              </a:spcAft>
              <a:buClr>
                <a:srgbClr val="000000"/>
              </a:buClr>
              <a:buSzPts val="1400"/>
              <a:buNone/>
              <a:defRPr/>
            </a:lvl3pPr>
            <a:lvl4pPr lvl="3" rtl="0" algn="l">
              <a:lnSpc>
                <a:spcPct val="90000"/>
              </a:lnSpc>
              <a:spcBef>
                <a:spcPts val="0"/>
              </a:spcBef>
              <a:spcAft>
                <a:spcPts val="0"/>
              </a:spcAft>
              <a:buClr>
                <a:srgbClr val="000000"/>
              </a:buClr>
              <a:buSzPts val="1400"/>
              <a:buNone/>
              <a:defRPr/>
            </a:lvl4pPr>
            <a:lvl5pPr lvl="4" rtl="0" algn="l">
              <a:lnSpc>
                <a:spcPct val="90000"/>
              </a:lnSpc>
              <a:spcBef>
                <a:spcPts val="0"/>
              </a:spcBef>
              <a:spcAft>
                <a:spcPts val="0"/>
              </a:spcAft>
              <a:buClr>
                <a:srgbClr val="000000"/>
              </a:buClr>
              <a:buSzPts val="1400"/>
              <a:buNone/>
              <a:defRPr/>
            </a:lvl5pPr>
            <a:lvl6pPr lvl="5" rtl="0" algn="l">
              <a:lnSpc>
                <a:spcPct val="90000"/>
              </a:lnSpc>
              <a:spcBef>
                <a:spcPts val="0"/>
              </a:spcBef>
              <a:spcAft>
                <a:spcPts val="0"/>
              </a:spcAft>
              <a:buClr>
                <a:srgbClr val="000000"/>
              </a:buClr>
              <a:buSzPts val="1400"/>
              <a:buNone/>
              <a:defRPr/>
            </a:lvl6pPr>
            <a:lvl7pPr lvl="6" rtl="0" algn="l">
              <a:lnSpc>
                <a:spcPct val="90000"/>
              </a:lnSpc>
              <a:spcBef>
                <a:spcPts val="0"/>
              </a:spcBef>
              <a:spcAft>
                <a:spcPts val="0"/>
              </a:spcAft>
              <a:buClr>
                <a:srgbClr val="000000"/>
              </a:buClr>
              <a:buSzPts val="1400"/>
              <a:buNone/>
              <a:defRPr/>
            </a:lvl7pPr>
            <a:lvl8pPr lvl="7" rtl="0" algn="l">
              <a:lnSpc>
                <a:spcPct val="90000"/>
              </a:lnSpc>
              <a:spcBef>
                <a:spcPts val="0"/>
              </a:spcBef>
              <a:spcAft>
                <a:spcPts val="0"/>
              </a:spcAft>
              <a:buClr>
                <a:srgbClr val="000000"/>
              </a:buClr>
              <a:buSzPts val="1400"/>
              <a:buNone/>
              <a:defRPr/>
            </a:lvl8pPr>
            <a:lvl9pPr lvl="8" rtl="0" algn="l">
              <a:lnSpc>
                <a:spcPct val="90000"/>
              </a:lnSpc>
              <a:spcBef>
                <a:spcPts val="0"/>
              </a:spcBef>
              <a:spcAft>
                <a:spcPts val="0"/>
              </a:spcAft>
              <a:buClr>
                <a:srgbClr val="000000"/>
              </a:buClr>
              <a:buSzPts val="1400"/>
              <a:buNone/>
              <a:defRPr/>
            </a:lvl9pPr>
          </a:lstStyle>
          <a:p/>
        </p:txBody>
      </p:sp>
      <p:sp>
        <p:nvSpPr>
          <p:cNvPr id="204" name="Google Shape;204;p42"/>
          <p:cNvSpPr txBox="1"/>
          <p:nvPr>
            <p:ph idx="1" type="body"/>
          </p:nvPr>
        </p:nvSpPr>
        <p:spPr>
          <a:xfrm>
            <a:off x="457200" y="951310"/>
            <a:ext cx="4038600" cy="36207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900"/>
              </a:spcBef>
              <a:spcAft>
                <a:spcPts val="0"/>
              </a:spcAft>
              <a:buClr>
                <a:srgbClr val="418AB3"/>
              </a:buClr>
              <a:buSzPts val="1400"/>
              <a:buFont typeface="Arial"/>
              <a:buChar char=" "/>
              <a:defRPr sz="1400">
                <a:solidFill>
                  <a:srgbClr val="404040"/>
                </a:solidFill>
              </a:defRPr>
            </a:lvl1pPr>
            <a:lvl2pPr indent="-317500" lvl="1" marL="914400" rtl="0" algn="l">
              <a:lnSpc>
                <a:spcPct val="90000"/>
              </a:lnSpc>
              <a:spcBef>
                <a:spcPts val="900"/>
              </a:spcBef>
              <a:spcAft>
                <a:spcPts val="0"/>
              </a:spcAft>
              <a:buClr>
                <a:srgbClr val="418AB3"/>
              </a:buClr>
              <a:buSzPts val="1400"/>
              <a:buFont typeface="Arial"/>
              <a:buChar char="◦"/>
              <a:defRPr sz="1400">
                <a:solidFill>
                  <a:srgbClr val="404040"/>
                </a:solidFill>
              </a:defRPr>
            </a:lvl2pPr>
            <a:lvl3pPr indent="-317500" lvl="2" marL="1371600" rtl="0" algn="l">
              <a:lnSpc>
                <a:spcPct val="90000"/>
              </a:lnSpc>
              <a:spcBef>
                <a:spcPts val="900"/>
              </a:spcBef>
              <a:spcAft>
                <a:spcPts val="0"/>
              </a:spcAft>
              <a:buClr>
                <a:srgbClr val="418AB3"/>
              </a:buClr>
              <a:buSzPts val="1400"/>
              <a:buFont typeface="Arial"/>
              <a:buChar char="◦"/>
              <a:defRPr sz="1400">
                <a:solidFill>
                  <a:srgbClr val="404040"/>
                </a:solidFill>
              </a:defRPr>
            </a:lvl3pPr>
            <a:lvl4pPr indent="-317500" lvl="3" marL="1828800" rtl="0" algn="l">
              <a:lnSpc>
                <a:spcPct val="90000"/>
              </a:lnSpc>
              <a:spcBef>
                <a:spcPts val="900"/>
              </a:spcBef>
              <a:spcAft>
                <a:spcPts val="0"/>
              </a:spcAft>
              <a:buClr>
                <a:srgbClr val="418AB3"/>
              </a:buClr>
              <a:buSzPts val="1400"/>
              <a:buFont typeface="Arial"/>
              <a:buChar char="◦"/>
              <a:defRPr sz="1400">
                <a:solidFill>
                  <a:srgbClr val="404040"/>
                </a:solidFill>
              </a:defRPr>
            </a:lvl4pPr>
            <a:lvl5pPr indent="-317500" lvl="4" marL="2286000" rtl="0" algn="l">
              <a:lnSpc>
                <a:spcPct val="90000"/>
              </a:lnSpc>
              <a:spcBef>
                <a:spcPts val="900"/>
              </a:spcBef>
              <a:spcAft>
                <a:spcPts val="0"/>
              </a:spcAft>
              <a:buClr>
                <a:srgbClr val="418AB3"/>
              </a:buClr>
              <a:buSzPts val="1400"/>
              <a:buFont typeface="Arial"/>
              <a:buChar char="◦"/>
              <a:defRPr sz="1400">
                <a:solidFill>
                  <a:srgbClr val="404040"/>
                </a:solidFill>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205" name="Google Shape;205;p42"/>
          <p:cNvSpPr txBox="1"/>
          <p:nvPr>
            <p:ph idx="2" type="body"/>
          </p:nvPr>
        </p:nvSpPr>
        <p:spPr>
          <a:xfrm>
            <a:off x="4648200" y="951310"/>
            <a:ext cx="4038600" cy="3620700"/>
          </a:xfrm>
          <a:prstGeom prst="rect">
            <a:avLst/>
          </a:prstGeom>
          <a:noFill/>
          <a:ln>
            <a:noFill/>
          </a:ln>
        </p:spPr>
        <p:txBody>
          <a:bodyPr anchorCtr="0" anchor="t" bIns="0" lIns="0" spcFirstLastPara="1" rIns="0" wrap="square" tIns="0">
            <a:noAutofit/>
          </a:bodyPr>
          <a:lstStyle>
            <a:lvl1pPr indent="-317500" lvl="0" marL="457200" rtl="0" algn="l">
              <a:lnSpc>
                <a:spcPct val="90000"/>
              </a:lnSpc>
              <a:spcBef>
                <a:spcPts val="800"/>
              </a:spcBef>
              <a:spcAft>
                <a:spcPts val="0"/>
              </a:spcAft>
              <a:buClr>
                <a:srgbClr val="000000"/>
              </a:buClr>
              <a:buSzPts val="1400"/>
              <a:buChar char="●"/>
              <a:defRPr/>
            </a:lvl1pPr>
            <a:lvl2pPr indent="-317500" lvl="1" marL="914400" rtl="0" algn="l">
              <a:lnSpc>
                <a:spcPct val="90000"/>
              </a:lnSpc>
              <a:spcBef>
                <a:spcPts val="800"/>
              </a:spcBef>
              <a:spcAft>
                <a:spcPts val="0"/>
              </a:spcAft>
              <a:buClr>
                <a:srgbClr val="000000"/>
              </a:buClr>
              <a:buSzPts val="1400"/>
              <a:buChar char="●"/>
              <a:defRPr/>
            </a:lvl2pPr>
            <a:lvl3pPr indent="-317500" lvl="2" marL="1371600" rtl="0" algn="l">
              <a:lnSpc>
                <a:spcPct val="90000"/>
              </a:lnSpc>
              <a:spcBef>
                <a:spcPts val="800"/>
              </a:spcBef>
              <a:spcAft>
                <a:spcPts val="0"/>
              </a:spcAft>
              <a:buClr>
                <a:srgbClr val="000000"/>
              </a:buClr>
              <a:buSzPts val="1400"/>
              <a:buChar char="●"/>
              <a:defRPr/>
            </a:lvl3pPr>
            <a:lvl4pPr indent="-317500" lvl="3" marL="1828800" rtl="0" algn="l">
              <a:lnSpc>
                <a:spcPct val="90000"/>
              </a:lnSpc>
              <a:spcBef>
                <a:spcPts val="800"/>
              </a:spcBef>
              <a:spcAft>
                <a:spcPts val="0"/>
              </a:spcAft>
              <a:buClr>
                <a:srgbClr val="000000"/>
              </a:buClr>
              <a:buSzPts val="1400"/>
              <a:buChar char="●"/>
              <a:defRPr/>
            </a:lvl4pPr>
            <a:lvl5pPr indent="-317500" lvl="4" marL="2286000" rtl="0" algn="l">
              <a:lnSpc>
                <a:spcPct val="90000"/>
              </a:lnSpc>
              <a:spcBef>
                <a:spcPts val="800"/>
              </a:spcBef>
              <a:spcAft>
                <a:spcPts val="0"/>
              </a:spcAft>
              <a:buClr>
                <a:srgbClr val="000000"/>
              </a:buClr>
              <a:buSzPts val="1400"/>
              <a:buChar char="●"/>
              <a:defRPr/>
            </a:lvl5pPr>
            <a:lvl6pPr indent="-317500" lvl="5" marL="2743200" rtl="0" algn="l">
              <a:lnSpc>
                <a:spcPct val="90000"/>
              </a:lnSpc>
              <a:spcBef>
                <a:spcPts val="800"/>
              </a:spcBef>
              <a:spcAft>
                <a:spcPts val="0"/>
              </a:spcAft>
              <a:buClr>
                <a:srgbClr val="000000"/>
              </a:buClr>
              <a:buSzPts val="1400"/>
              <a:buChar char="●"/>
              <a:defRPr/>
            </a:lvl6pPr>
            <a:lvl7pPr indent="-317500" lvl="6" marL="3200400" rtl="0" algn="l">
              <a:lnSpc>
                <a:spcPct val="90000"/>
              </a:lnSpc>
              <a:spcBef>
                <a:spcPts val="800"/>
              </a:spcBef>
              <a:spcAft>
                <a:spcPts val="0"/>
              </a:spcAft>
              <a:buClr>
                <a:srgbClr val="000000"/>
              </a:buClr>
              <a:buSzPts val="1400"/>
              <a:buChar char="●"/>
              <a:defRPr/>
            </a:lvl7pPr>
            <a:lvl8pPr indent="-317500" lvl="7" marL="3657600" rtl="0" algn="l">
              <a:lnSpc>
                <a:spcPct val="90000"/>
              </a:lnSpc>
              <a:spcBef>
                <a:spcPts val="800"/>
              </a:spcBef>
              <a:spcAft>
                <a:spcPts val="0"/>
              </a:spcAft>
              <a:buClr>
                <a:srgbClr val="000000"/>
              </a:buClr>
              <a:buSzPts val="1400"/>
              <a:buChar char="●"/>
              <a:defRPr/>
            </a:lvl8pPr>
            <a:lvl9pPr indent="-317500" lvl="8" marL="4114800" rtl="0" algn="l">
              <a:lnSpc>
                <a:spcPct val="90000"/>
              </a:lnSpc>
              <a:spcBef>
                <a:spcPts val="800"/>
              </a:spcBef>
              <a:spcAft>
                <a:spcPts val="0"/>
              </a:spcAft>
              <a:buClr>
                <a:srgbClr val="000000"/>
              </a:buClr>
              <a:buSzPts val="1400"/>
              <a:buChar char="●"/>
              <a:defRPr/>
            </a:lvl9pPr>
          </a:lstStyle>
          <a:p/>
        </p:txBody>
      </p:sp>
      <p:sp>
        <p:nvSpPr>
          <p:cNvPr id="206" name="Google Shape;206;p42"/>
          <p:cNvSpPr txBox="1"/>
          <p:nvPr>
            <p:ph idx="12" type="sldNum"/>
          </p:nvPr>
        </p:nvSpPr>
        <p:spPr>
          <a:xfrm>
            <a:off x="8225311" y="4896642"/>
            <a:ext cx="184200" cy="170400"/>
          </a:xfrm>
          <a:prstGeom prst="rect">
            <a:avLst/>
          </a:prstGeom>
          <a:noFill/>
          <a:ln>
            <a:noFill/>
          </a:ln>
        </p:spPr>
        <p:txBody>
          <a:bodyPr anchorCtr="0" anchor="ctr" bIns="34275" lIns="34275" spcFirstLastPara="1" rIns="34275" wrap="square" tIns="34275">
            <a:noAutofit/>
          </a:bodyPr>
          <a:lstStyle>
            <a:lvl1pPr indent="0" lvl="0" marL="0" rtl="0" algn="r">
              <a:lnSpc>
                <a:spcPct val="100000"/>
              </a:lnSpc>
              <a:spcBef>
                <a:spcPts val="0"/>
              </a:spcBef>
              <a:spcAft>
                <a:spcPts val="0"/>
              </a:spcAft>
              <a:buClr>
                <a:srgbClr val="FFFFFF"/>
              </a:buClr>
              <a:buSzPts val="800"/>
              <a:buFont typeface="Arial"/>
              <a:buNone/>
              <a:defRPr sz="800">
                <a:solidFill>
                  <a:srgbClr val="FFFFFF"/>
                </a:solidFill>
              </a:defRPr>
            </a:lvl1pPr>
            <a:lvl2pPr indent="0" lvl="1" marL="0" rtl="0" algn="r">
              <a:lnSpc>
                <a:spcPct val="100000"/>
              </a:lnSpc>
              <a:spcBef>
                <a:spcPts val="0"/>
              </a:spcBef>
              <a:spcAft>
                <a:spcPts val="0"/>
              </a:spcAft>
              <a:buClr>
                <a:srgbClr val="FFFFFF"/>
              </a:buClr>
              <a:buSzPts val="800"/>
              <a:buFont typeface="Arial"/>
              <a:buNone/>
              <a:defRPr sz="800">
                <a:solidFill>
                  <a:srgbClr val="FFFFFF"/>
                </a:solidFill>
              </a:defRPr>
            </a:lvl2pPr>
            <a:lvl3pPr indent="0" lvl="2" marL="0" rtl="0" algn="r">
              <a:lnSpc>
                <a:spcPct val="100000"/>
              </a:lnSpc>
              <a:spcBef>
                <a:spcPts val="0"/>
              </a:spcBef>
              <a:spcAft>
                <a:spcPts val="0"/>
              </a:spcAft>
              <a:buClr>
                <a:srgbClr val="FFFFFF"/>
              </a:buClr>
              <a:buSzPts val="800"/>
              <a:buFont typeface="Arial"/>
              <a:buNone/>
              <a:defRPr sz="800">
                <a:solidFill>
                  <a:srgbClr val="FFFFFF"/>
                </a:solidFill>
              </a:defRPr>
            </a:lvl3pPr>
            <a:lvl4pPr indent="0" lvl="3" marL="0" rtl="0" algn="r">
              <a:lnSpc>
                <a:spcPct val="100000"/>
              </a:lnSpc>
              <a:spcBef>
                <a:spcPts val="0"/>
              </a:spcBef>
              <a:spcAft>
                <a:spcPts val="0"/>
              </a:spcAft>
              <a:buClr>
                <a:srgbClr val="FFFFFF"/>
              </a:buClr>
              <a:buSzPts val="800"/>
              <a:buFont typeface="Arial"/>
              <a:buNone/>
              <a:defRPr sz="800">
                <a:solidFill>
                  <a:srgbClr val="FFFFFF"/>
                </a:solidFill>
              </a:defRPr>
            </a:lvl4pPr>
            <a:lvl5pPr indent="0" lvl="4" marL="0" rtl="0" algn="r">
              <a:lnSpc>
                <a:spcPct val="100000"/>
              </a:lnSpc>
              <a:spcBef>
                <a:spcPts val="0"/>
              </a:spcBef>
              <a:spcAft>
                <a:spcPts val="0"/>
              </a:spcAft>
              <a:buClr>
                <a:srgbClr val="FFFFFF"/>
              </a:buClr>
              <a:buSzPts val="800"/>
              <a:buFont typeface="Arial"/>
              <a:buNone/>
              <a:defRPr sz="800">
                <a:solidFill>
                  <a:srgbClr val="FFFFFF"/>
                </a:solidFill>
              </a:defRPr>
            </a:lvl5pPr>
            <a:lvl6pPr indent="0" lvl="5" marL="0" rtl="0" algn="r">
              <a:lnSpc>
                <a:spcPct val="100000"/>
              </a:lnSpc>
              <a:spcBef>
                <a:spcPts val="0"/>
              </a:spcBef>
              <a:spcAft>
                <a:spcPts val="0"/>
              </a:spcAft>
              <a:buClr>
                <a:srgbClr val="FFFFFF"/>
              </a:buClr>
              <a:buSzPts val="800"/>
              <a:buFont typeface="Arial"/>
              <a:buNone/>
              <a:defRPr sz="800">
                <a:solidFill>
                  <a:srgbClr val="FFFFFF"/>
                </a:solidFill>
              </a:defRPr>
            </a:lvl6pPr>
            <a:lvl7pPr indent="0" lvl="6" marL="0" rtl="0" algn="r">
              <a:lnSpc>
                <a:spcPct val="100000"/>
              </a:lnSpc>
              <a:spcBef>
                <a:spcPts val="0"/>
              </a:spcBef>
              <a:spcAft>
                <a:spcPts val="0"/>
              </a:spcAft>
              <a:buClr>
                <a:srgbClr val="FFFFFF"/>
              </a:buClr>
              <a:buSzPts val="800"/>
              <a:buFont typeface="Arial"/>
              <a:buNone/>
              <a:defRPr sz="800">
                <a:solidFill>
                  <a:srgbClr val="FFFFFF"/>
                </a:solidFill>
              </a:defRPr>
            </a:lvl7pPr>
            <a:lvl8pPr indent="0" lvl="7" marL="0" rtl="0" algn="r">
              <a:lnSpc>
                <a:spcPct val="100000"/>
              </a:lnSpc>
              <a:spcBef>
                <a:spcPts val="0"/>
              </a:spcBef>
              <a:spcAft>
                <a:spcPts val="0"/>
              </a:spcAft>
              <a:buClr>
                <a:srgbClr val="FFFFFF"/>
              </a:buClr>
              <a:buSzPts val="800"/>
              <a:buFont typeface="Arial"/>
              <a:buNone/>
              <a:defRPr sz="800">
                <a:solidFill>
                  <a:srgbClr val="FFFFFF"/>
                </a:solidFill>
              </a:defRPr>
            </a:lvl8pPr>
            <a:lvl9pPr indent="0" lvl="8" marL="0" rtl="0" algn="r">
              <a:lnSpc>
                <a:spcPct val="100000"/>
              </a:lnSpc>
              <a:spcBef>
                <a:spcPts val="0"/>
              </a:spcBef>
              <a:spcAft>
                <a:spcPts val="0"/>
              </a:spcAft>
              <a:buClr>
                <a:srgbClr val="FFFFFF"/>
              </a:buClr>
              <a:buSzPts val="800"/>
              <a:buFont typeface="Arial"/>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b="0" i="0" u="none" cap="none" strike="noStrike">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8.xml"/><Relationship Id="rId11" Type="http://schemas.openxmlformats.org/officeDocument/2006/relationships/slideLayout" Target="../slideLayouts/slideLayout29.xml"/><Relationship Id="rId22" Type="http://schemas.openxmlformats.org/officeDocument/2006/relationships/theme" Target="../theme/theme2.xml"/><Relationship Id="rId10" Type="http://schemas.openxmlformats.org/officeDocument/2006/relationships/slideLayout" Target="../slideLayouts/slideLayout28.xml"/><Relationship Id="rId21" Type="http://schemas.openxmlformats.org/officeDocument/2006/relationships/slideLayout" Target="../slideLayouts/slideLayout39.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8"/>
          <p:cNvSpPr/>
          <p:nvPr/>
        </p:nvSpPr>
        <p:spPr>
          <a:xfrm>
            <a:off x="3571" y="4800600"/>
            <a:ext cx="9140400" cy="3429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77" name="Google Shape;77;p18"/>
          <p:cNvSpPr/>
          <p:nvPr/>
        </p:nvSpPr>
        <p:spPr>
          <a:xfrm>
            <a:off x="0" y="4750594"/>
            <a:ext cx="9142800" cy="477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pic>
        <p:nvPicPr>
          <p:cNvPr descr="Large ocean wave (semitransparent)" id="78" name="Google Shape;78;p18" title="Ocean Wave"/>
          <p:cNvPicPr preferRelativeResize="0"/>
          <p:nvPr/>
        </p:nvPicPr>
        <p:blipFill rotWithShape="1">
          <a:blip r:embed="rId1">
            <a:alphaModFix/>
          </a:blip>
          <a:srcRect b="0" l="0" r="0" t="0"/>
          <a:stretch/>
        </p:blipFill>
        <p:spPr>
          <a:xfrm>
            <a:off x="0" y="0"/>
            <a:ext cx="9143999" cy="5143500"/>
          </a:xfrm>
          <a:prstGeom prst="rect">
            <a:avLst/>
          </a:prstGeom>
          <a:noFill/>
          <a:ln>
            <a:noFill/>
          </a:ln>
        </p:spPr>
      </p:pic>
      <p:sp>
        <p:nvSpPr>
          <p:cNvPr id="79" name="Google Shape;79;p18"/>
          <p:cNvSpPr txBox="1"/>
          <p:nvPr>
            <p:ph type="title"/>
          </p:nvPr>
        </p:nvSpPr>
        <p:spPr>
          <a:xfrm>
            <a:off x="822722" y="215503"/>
            <a:ext cx="7543800" cy="1086900"/>
          </a:xfrm>
          <a:prstGeom prst="rect">
            <a:avLst/>
          </a:prstGeom>
          <a:noFill/>
          <a:ln>
            <a:noFill/>
          </a:ln>
        </p:spPr>
        <p:txBody>
          <a:bodyPr anchorCtr="0" anchor="b" bIns="34275" lIns="68575" spcFirstLastPara="1" rIns="68575" wrap="square" tIns="34275">
            <a:noAutofit/>
          </a:bodyPr>
          <a:lstStyle>
            <a:lvl1pPr lvl="0"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1pPr>
            <a:lvl2pPr lvl="1"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2pPr>
            <a:lvl3pPr lvl="2"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3pPr>
            <a:lvl4pPr lvl="3"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4pPr>
            <a:lvl5pPr lvl="4"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5pPr>
            <a:lvl6pPr lvl="5"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6pPr>
            <a:lvl7pPr lvl="6"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7pPr>
            <a:lvl8pPr lvl="7"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8pPr>
            <a:lvl9pPr lvl="8" marR="0" rtl="0" algn="l">
              <a:lnSpc>
                <a:spcPct val="85000"/>
              </a:lnSpc>
              <a:spcBef>
                <a:spcPts val="0"/>
              </a:spcBef>
              <a:spcAft>
                <a:spcPts val="0"/>
              </a:spcAft>
              <a:buSzPts val="1100"/>
              <a:buNone/>
              <a:defRPr b="0" i="0" sz="2700" u="none" cap="none" strike="noStrike">
                <a:solidFill>
                  <a:srgbClr val="404040"/>
                </a:solidFill>
                <a:latin typeface="Calibri"/>
                <a:ea typeface="Calibri"/>
                <a:cs typeface="Calibri"/>
                <a:sym typeface="Calibri"/>
              </a:defRPr>
            </a:lvl9pPr>
          </a:lstStyle>
          <a:p/>
        </p:txBody>
      </p:sp>
      <p:sp>
        <p:nvSpPr>
          <p:cNvPr id="80" name="Google Shape;80;p18"/>
          <p:cNvSpPr txBox="1"/>
          <p:nvPr>
            <p:ph idx="1" type="body"/>
          </p:nvPr>
        </p:nvSpPr>
        <p:spPr>
          <a:xfrm>
            <a:off x="822722" y="1384696"/>
            <a:ext cx="7543800" cy="3017100"/>
          </a:xfrm>
          <a:prstGeom prst="rect">
            <a:avLst/>
          </a:prstGeom>
          <a:noFill/>
          <a:ln>
            <a:noFill/>
          </a:ln>
        </p:spPr>
        <p:txBody>
          <a:bodyPr anchorCtr="0" anchor="t" bIns="34275" lIns="0" spcFirstLastPara="1" rIns="0" wrap="square" tIns="34275">
            <a:noAutofit/>
          </a:bodyPr>
          <a:lstStyle>
            <a:lvl1pPr indent="-298450" lvl="0" marL="457200" marR="0" rtl="0" algn="l">
              <a:lnSpc>
                <a:spcPct val="90000"/>
              </a:lnSpc>
              <a:spcBef>
                <a:spcPts val="700"/>
              </a:spcBef>
              <a:spcAft>
                <a:spcPts val="0"/>
              </a:spcAft>
              <a:buClr>
                <a:schemeClr val="accent1"/>
              </a:buClr>
              <a:buSzPts val="1100"/>
              <a:buFont typeface="Calibri"/>
              <a:buChar char=" "/>
              <a:defRPr b="0" i="0" sz="1100" u="none" cap="none" strike="noStrike">
                <a:solidFill>
                  <a:srgbClr val="404040"/>
                </a:solidFill>
                <a:latin typeface="Calibri"/>
                <a:ea typeface="Calibri"/>
                <a:cs typeface="Calibri"/>
                <a:sym typeface="Calibri"/>
              </a:defRPr>
            </a:lvl1pPr>
            <a:lvl2pPr indent="-292100" lvl="1" marL="914400" marR="0" rtl="0" algn="l">
              <a:lnSpc>
                <a:spcPct val="90000"/>
              </a:lnSpc>
              <a:spcBef>
                <a:spcPts val="100"/>
              </a:spcBef>
              <a:spcAft>
                <a:spcPts val="0"/>
              </a:spcAft>
              <a:buClr>
                <a:schemeClr val="accent1"/>
              </a:buClr>
              <a:buSzPts val="1000"/>
              <a:buFont typeface="Calibri"/>
              <a:buChar char="◦"/>
              <a:defRPr b="0" i="0" sz="1000" u="none" cap="none" strike="noStrike">
                <a:solidFill>
                  <a:srgbClr val="404040"/>
                </a:solidFill>
                <a:latin typeface="Calibri"/>
                <a:ea typeface="Calibri"/>
                <a:cs typeface="Calibri"/>
                <a:sym typeface="Calibri"/>
              </a:defRPr>
            </a:lvl2pPr>
            <a:lvl3pPr indent="-279400" lvl="2" marL="1371600" marR="0" rtl="0" algn="l">
              <a:lnSpc>
                <a:spcPct val="90000"/>
              </a:lnSpc>
              <a:spcBef>
                <a:spcPts val="200"/>
              </a:spcBef>
              <a:spcAft>
                <a:spcPts val="0"/>
              </a:spcAft>
              <a:buClr>
                <a:schemeClr val="accent1"/>
              </a:buClr>
              <a:buSzPts val="800"/>
              <a:buFont typeface="Calibri"/>
              <a:buChar char="◦"/>
              <a:defRPr b="0" i="0" sz="800" u="none" cap="none" strike="noStrike">
                <a:solidFill>
                  <a:srgbClr val="404040"/>
                </a:solidFill>
                <a:latin typeface="Calibri"/>
                <a:ea typeface="Calibri"/>
                <a:cs typeface="Calibri"/>
                <a:sym typeface="Calibri"/>
              </a:defRPr>
            </a:lvl3pPr>
            <a:lvl4pPr indent="-279400" lvl="3" marL="1828800" marR="0" rtl="0" algn="l">
              <a:lnSpc>
                <a:spcPct val="90000"/>
              </a:lnSpc>
              <a:spcBef>
                <a:spcPts val="200"/>
              </a:spcBef>
              <a:spcAft>
                <a:spcPts val="0"/>
              </a:spcAft>
              <a:buClr>
                <a:schemeClr val="accent1"/>
              </a:buClr>
              <a:buSzPts val="800"/>
              <a:buFont typeface="Calibri"/>
              <a:buChar char="◦"/>
              <a:defRPr b="0" i="0" sz="800" u="none" cap="none" strike="noStrike">
                <a:solidFill>
                  <a:srgbClr val="404040"/>
                </a:solidFill>
                <a:latin typeface="Calibri"/>
                <a:ea typeface="Calibri"/>
                <a:cs typeface="Calibri"/>
                <a:sym typeface="Calibri"/>
              </a:defRPr>
            </a:lvl4pPr>
            <a:lvl5pPr indent="-279400" lvl="4" marL="2286000" marR="0" rtl="0" algn="l">
              <a:lnSpc>
                <a:spcPct val="90000"/>
              </a:lnSpc>
              <a:spcBef>
                <a:spcPts val="200"/>
              </a:spcBef>
              <a:spcAft>
                <a:spcPts val="0"/>
              </a:spcAft>
              <a:buClr>
                <a:schemeClr val="accent1"/>
              </a:buClr>
              <a:buSzPts val="800"/>
              <a:buFont typeface="Calibri"/>
              <a:buChar char="◦"/>
              <a:defRPr b="0" i="0" sz="800" u="none" cap="none" strike="noStrike">
                <a:solidFill>
                  <a:srgbClr val="404040"/>
                </a:solidFill>
                <a:latin typeface="Calibri"/>
                <a:ea typeface="Calibri"/>
                <a:cs typeface="Calibri"/>
                <a:sym typeface="Calibri"/>
              </a:defRPr>
            </a:lvl5pPr>
            <a:lvl6pPr indent="-279400" lvl="5" marL="27432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6pPr>
            <a:lvl7pPr indent="-279400" lvl="6" marL="32004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7pPr>
            <a:lvl8pPr indent="-279400" lvl="7" marL="3657600" marR="0" rtl="0" algn="l">
              <a:lnSpc>
                <a:spcPct val="90000"/>
              </a:lnSpc>
              <a:spcBef>
                <a:spcPts val="200"/>
              </a:spcBef>
              <a:spcAft>
                <a:spcPts val="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8pPr>
            <a:lvl9pPr indent="-279400" lvl="8" marL="4114800" marR="0" rtl="0" algn="l">
              <a:lnSpc>
                <a:spcPct val="90000"/>
              </a:lnSpc>
              <a:spcBef>
                <a:spcPts val="200"/>
              </a:spcBef>
              <a:spcAft>
                <a:spcPts val="200"/>
              </a:spcAft>
              <a:buClr>
                <a:schemeClr val="accent1"/>
              </a:buClr>
              <a:buSzPts val="800"/>
              <a:buFont typeface="Calibri"/>
              <a:buChar char="◦"/>
              <a:defRPr b="0" i="0" sz="800" u="none" cap="none" strike="noStrike">
                <a:solidFill>
                  <a:srgbClr val="3F3F3F"/>
                </a:solidFill>
                <a:latin typeface="Calibri"/>
                <a:ea typeface="Calibri"/>
                <a:cs typeface="Calibri"/>
                <a:sym typeface="Calibri"/>
              </a:defRPr>
            </a:lvl9pPr>
          </a:lstStyle>
          <a:p/>
        </p:txBody>
      </p:sp>
      <p:sp>
        <p:nvSpPr>
          <p:cNvPr id="81" name="Google Shape;81;p18"/>
          <p:cNvSpPr txBox="1"/>
          <p:nvPr>
            <p:ph idx="10" type="dt"/>
          </p:nvPr>
        </p:nvSpPr>
        <p:spPr>
          <a:xfrm>
            <a:off x="822722" y="4844653"/>
            <a:ext cx="18537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82" name="Google Shape;82;p18"/>
          <p:cNvSpPr txBox="1"/>
          <p:nvPr>
            <p:ph idx="11" type="ftr"/>
          </p:nvPr>
        </p:nvSpPr>
        <p:spPr>
          <a:xfrm>
            <a:off x="2765822" y="4844653"/>
            <a:ext cx="36159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100"/>
              <a:buNone/>
              <a:defRPr b="0" i="0" sz="1400" u="none" cap="none" strike="noStrike">
                <a:solidFill>
                  <a:schemeClr val="dk1"/>
                </a:solidFill>
                <a:latin typeface="Times New Roman"/>
                <a:ea typeface="Times New Roman"/>
                <a:cs typeface="Times New Roman"/>
                <a:sym typeface="Times New Roman"/>
              </a:defRPr>
            </a:lvl9pPr>
          </a:lstStyle>
          <a:p/>
        </p:txBody>
      </p:sp>
      <p:sp>
        <p:nvSpPr>
          <p:cNvPr id="83" name="Google Shape;83;p18"/>
          <p:cNvSpPr txBox="1"/>
          <p:nvPr>
            <p:ph idx="12" type="sldNum"/>
          </p:nvPr>
        </p:nvSpPr>
        <p:spPr>
          <a:xfrm>
            <a:off x="7424738" y="4844653"/>
            <a:ext cx="9846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FFFFFF"/>
              </a:buClr>
              <a:buSzPts val="500"/>
              <a:buFont typeface="Times New Roman"/>
              <a:buNone/>
              <a:defRPr b="0" i="0" sz="500" u="non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 name="Shape 93"/>
        <p:cNvGrpSpPr/>
        <p:nvPr/>
      </p:nvGrpSpPr>
      <p:grpSpPr>
        <a:xfrm>
          <a:off x="0" y="0"/>
          <a:ext cx="0" cy="0"/>
          <a:chOff x="0" y="0"/>
          <a:chExt cx="0" cy="0"/>
        </a:xfrm>
      </p:grpSpPr>
      <p:sp>
        <p:nvSpPr>
          <p:cNvPr id="94" name="Google Shape;94;p21"/>
          <p:cNvSpPr txBox="1"/>
          <p:nvPr>
            <p:ph type="title"/>
          </p:nvPr>
        </p:nvSpPr>
        <p:spPr>
          <a:xfrm>
            <a:off x="633844" y="274319"/>
            <a:ext cx="7886700" cy="994200"/>
          </a:xfrm>
          <a:prstGeom prst="rect">
            <a:avLst/>
          </a:prstGeom>
          <a:noFill/>
          <a:ln>
            <a:noFill/>
          </a:ln>
        </p:spPr>
        <p:txBody>
          <a:bodyPr anchorCtr="0" anchor="ctr" bIns="34275" lIns="34275" spcFirstLastPara="1" rIns="34275" wrap="square" tIns="34275">
            <a:noAutofit/>
          </a:bodyPr>
          <a:lstStyle>
            <a:lvl1pPr lvl="0"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3300"/>
              <a:buFont typeface="Arial"/>
              <a:buNone/>
              <a:defRPr b="0" i="0" sz="3300" u="none" cap="none" strike="noStrike">
                <a:solidFill>
                  <a:srgbClr val="000000"/>
                </a:solidFill>
                <a:latin typeface="Arial"/>
                <a:ea typeface="Arial"/>
                <a:cs typeface="Arial"/>
                <a:sym typeface="Arial"/>
              </a:defRPr>
            </a:lvl9pPr>
          </a:lstStyle>
          <a:p/>
        </p:txBody>
      </p:sp>
      <p:sp>
        <p:nvSpPr>
          <p:cNvPr id="95" name="Google Shape;95;p21"/>
          <p:cNvSpPr txBox="1"/>
          <p:nvPr>
            <p:ph idx="1" type="body"/>
          </p:nvPr>
        </p:nvSpPr>
        <p:spPr>
          <a:xfrm>
            <a:off x="633844" y="1371600"/>
            <a:ext cx="7886700" cy="3263400"/>
          </a:xfrm>
          <a:prstGeom prst="rect">
            <a:avLst/>
          </a:prstGeom>
          <a:noFill/>
          <a:ln>
            <a:noFill/>
          </a:ln>
        </p:spPr>
        <p:txBody>
          <a:bodyPr anchorCtr="0" anchor="t" bIns="34275" lIns="34275" spcFirstLastPara="1" rIns="34275" wrap="square" tIns="34275">
            <a:noAutofit/>
          </a:bodyPr>
          <a:lstStyle>
            <a:lvl1pPr indent="-361950" lvl="0" marL="457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1pPr>
            <a:lvl2pPr indent="-361950" lvl="1" marL="914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2pPr>
            <a:lvl3pPr indent="-361950" lvl="2" marL="1371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3pPr>
            <a:lvl4pPr indent="-361950" lvl="3" marL="1828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4pPr>
            <a:lvl5pPr indent="-361950" lvl="4" marL="22860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5pPr>
            <a:lvl6pPr indent="-361950" lvl="5" marL="2743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6pPr>
            <a:lvl7pPr indent="-361950" lvl="6" marL="3200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7pPr>
            <a:lvl8pPr indent="-361950" lvl="7" marL="3657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8pPr>
            <a:lvl9pPr indent="-361950" lvl="8" marL="4114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Arial"/>
                <a:ea typeface="Arial"/>
                <a:cs typeface="Arial"/>
                <a:sym typeface="Arial"/>
              </a:defRPr>
            </a:lvl9pPr>
          </a:lstStyle>
          <a:p/>
        </p:txBody>
      </p:sp>
      <p:sp>
        <p:nvSpPr>
          <p:cNvPr id="96" name="Google Shape;96;p21"/>
          <p:cNvSpPr txBox="1"/>
          <p:nvPr>
            <p:ph idx="12" type="sldNum"/>
          </p:nvPr>
        </p:nvSpPr>
        <p:spPr>
          <a:xfrm>
            <a:off x="8325898" y="4814458"/>
            <a:ext cx="194700" cy="179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jpg"/><Relationship Id="rId5" Type="http://schemas.openxmlformats.org/officeDocument/2006/relationships/image" Target="../media/image15.jpg"/><Relationship Id="rId6"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www.youtube.com/watch?v=0O8bylAOf5w" TargetMode="Externa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www.youtube.com/watch?v=HvkVqgK--Tw" TargetMode="External"/><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30.jpg"/><Relationship Id="rId5" Type="http://schemas.openxmlformats.org/officeDocument/2006/relationships/image" Target="../media/image14.jpg"/><Relationship Id="rId6" Type="http://schemas.openxmlformats.org/officeDocument/2006/relationships/image" Target="../media/image40.jpg"/><Relationship Id="rId7" Type="http://schemas.openxmlformats.org/officeDocument/2006/relationships/image" Target="../media/image18.jpg"/><Relationship Id="rId8" Type="http://schemas.openxmlformats.org/officeDocument/2006/relationships/image" Target="../media/image2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7.png"/><Relationship Id="rId5"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s://www.thebalance.com/profit-margin-types-calculation-330587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www.youtube.com/watch?v=pGGmKi4y0kA" TargetMode="External"/><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Failure </a:t>
            </a:r>
            <a:endParaRPr/>
          </a:p>
        </p:txBody>
      </p:sp>
      <p:sp>
        <p:nvSpPr>
          <p:cNvPr id="212" name="Google Shape;212;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919258_aw5.jpg" id="291" name="Google Shape;291;p52"/>
          <p:cNvPicPr preferRelativeResize="0"/>
          <p:nvPr/>
        </p:nvPicPr>
        <p:blipFill rotWithShape="1">
          <a:blip r:embed="rId3">
            <a:alphaModFix/>
          </a:blip>
          <a:srcRect b="0" l="0" r="0" t="0"/>
          <a:stretch/>
        </p:blipFill>
        <p:spPr>
          <a:xfrm>
            <a:off x="4177903" y="3274219"/>
            <a:ext cx="340519" cy="330994"/>
          </a:xfrm>
          <a:prstGeom prst="rect">
            <a:avLst/>
          </a:prstGeom>
          <a:noFill/>
          <a:ln>
            <a:noFill/>
          </a:ln>
        </p:spPr>
      </p:pic>
      <p:pic>
        <p:nvPicPr>
          <p:cNvPr descr="919258_aw5.jpg" id="292" name="Google Shape;292;p52"/>
          <p:cNvPicPr preferRelativeResize="0"/>
          <p:nvPr/>
        </p:nvPicPr>
        <p:blipFill rotWithShape="1">
          <a:blip r:embed="rId3">
            <a:alphaModFix/>
          </a:blip>
          <a:srcRect b="0" l="0" r="0" t="0"/>
          <a:stretch/>
        </p:blipFill>
        <p:spPr>
          <a:xfrm>
            <a:off x="4193381" y="1545431"/>
            <a:ext cx="340519" cy="332183"/>
          </a:xfrm>
          <a:prstGeom prst="rect">
            <a:avLst/>
          </a:prstGeom>
          <a:noFill/>
          <a:ln>
            <a:noFill/>
          </a:ln>
        </p:spPr>
      </p:pic>
      <p:sp>
        <p:nvSpPr>
          <p:cNvPr id="293" name="Google Shape;293;p52"/>
          <p:cNvSpPr txBox="1"/>
          <p:nvPr>
            <p:ph idx="4294967295" type="title"/>
          </p:nvPr>
        </p:nvSpPr>
        <p:spPr>
          <a:xfrm>
            <a:off x="1818084" y="86915"/>
            <a:ext cx="5658000" cy="540600"/>
          </a:xfrm>
          <a:prstGeom prst="rect">
            <a:avLst/>
          </a:prstGeom>
          <a:solidFill>
            <a:srgbClr val="FFCC99"/>
          </a:solid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005037"/>
              </a:buClr>
              <a:buSzPts val="3000"/>
              <a:buFont typeface="Arial"/>
              <a:buNone/>
            </a:pPr>
            <a:r>
              <a:rPr b="1" i="0" lang="en" sz="3000" u="none" cap="none" strike="noStrike">
                <a:solidFill>
                  <a:srgbClr val="005037"/>
                </a:solidFill>
                <a:latin typeface="Arial"/>
                <a:ea typeface="Arial"/>
                <a:cs typeface="Arial"/>
                <a:sym typeface="Arial"/>
              </a:rPr>
              <a:t> </a:t>
            </a:r>
            <a:r>
              <a:rPr b="1" i="0" lang="en" sz="2700" u="none" cap="none" strike="noStrike">
                <a:solidFill>
                  <a:srgbClr val="005037"/>
                </a:solidFill>
                <a:latin typeface="Arial"/>
                <a:ea typeface="Arial"/>
                <a:cs typeface="Arial"/>
                <a:sym typeface="Arial"/>
              </a:rPr>
              <a:t>Private costs and benefits</a:t>
            </a:r>
            <a:endParaRPr/>
          </a:p>
        </p:txBody>
      </p:sp>
      <p:sp>
        <p:nvSpPr>
          <p:cNvPr id="294" name="Google Shape;294;p52"/>
          <p:cNvSpPr txBox="1"/>
          <p:nvPr/>
        </p:nvSpPr>
        <p:spPr>
          <a:xfrm>
            <a:off x="1657350" y="1485900"/>
            <a:ext cx="2228700" cy="29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rPr b="1" i="0" lang="en" sz="1500" u="none">
                <a:solidFill>
                  <a:schemeClr val="dk1"/>
                </a:solidFill>
                <a:latin typeface="Arial"/>
                <a:ea typeface="Arial"/>
                <a:cs typeface="Arial"/>
                <a:sym typeface="Arial"/>
              </a:rPr>
              <a:t>Private sector firms</a:t>
            </a:r>
            <a:endParaRPr sz="1100"/>
          </a:p>
        </p:txBody>
      </p:sp>
      <p:sp>
        <p:nvSpPr>
          <p:cNvPr id="295" name="Google Shape;295;p52"/>
          <p:cNvSpPr txBox="1"/>
          <p:nvPr/>
        </p:nvSpPr>
        <p:spPr>
          <a:xfrm>
            <a:off x="1828800" y="3251597"/>
            <a:ext cx="1485900" cy="29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rPr b="1" i="0" lang="en" sz="1500" u="none">
                <a:solidFill>
                  <a:schemeClr val="dk1"/>
                </a:solidFill>
                <a:latin typeface="Arial"/>
                <a:ea typeface="Arial"/>
                <a:cs typeface="Arial"/>
                <a:sym typeface="Arial"/>
              </a:rPr>
              <a:t>   Consumers</a:t>
            </a:r>
            <a:endParaRPr sz="1100"/>
          </a:p>
        </p:txBody>
      </p:sp>
      <p:sp>
        <p:nvSpPr>
          <p:cNvPr id="296" name="Google Shape;296;p52"/>
          <p:cNvSpPr txBox="1"/>
          <p:nvPr/>
        </p:nvSpPr>
        <p:spPr>
          <a:xfrm>
            <a:off x="3829050" y="1600200"/>
            <a:ext cx="3543300" cy="25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Aim</a:t>
            </a:r>
            <a:r>
              <a:rPr b="0" i="0" lang="en" sz="1200" u="none">
                <a:solidFill>
                  <a:schemeClr val="dk1"/>
                </a:solidFill>
                <a:latin typeface="Arial"/>
                <a:ea typeface="Arial"/>
                <a:cs typeface="Arial"/>
                <a:sym typeface="Arial"/>
              </a:rPr>
              <a:t>          to maximize their profits</a:t>
            </a:r>
            <a:endParaRPr sz="1100"/>
          </a:p>
        </p:txBody>
      </p:sp>
      <p:sp>
        <p:nvSpPr>
          <p:cNvPr id="297" name="Google Shape;297;p52"/>
          <p:cNvSpPr txBox="1"/>
          <p:nvPr/>
        </p:nvSpPr>
        <p:spPr>
          <a:xfrm>
            <a:off x="3829050" y="2000250"/>
            <a:ext cx="3372000" cy="107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Private costs</a:t>
            </a:r>
            <a:r>
              <a:rPr b="0" i="0" lang="en" sz="1200" u="none">
                <a:solidFill>
                  <a:schemeClr val="dk1"/>
                </a:solidFill>
                <a:latin typeface="Arial"/>
                <a:ea typeface="Arial"/>
                <a:cs typeface="Arial"/>
                <a:sym typeface="Arial"/>
              </a:rPr>
              <a:t> = wages, rents, components, insurance premiums, telephone bills, electricity, etc.</a:t>
            </a:r>
            <a:endParaRPr sz="1100"/>
          </a:p>
          <a:p>
            <a:pPr indent="0" lvl="0" marL="0" marR="0" rtl="0" algn="l">
              <a:lnSpc>
                <a:spcPct val="100000"/>
              </a:lnSpc>
              <a:spcBef>
                <a:spcPts val="60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Private benefits</a:t>
            </a:r>
            <a:r>
              <a:rPr b="0" i="0" lang="en" sz="1200" u="none">
                <a:solidFill>
                  <a:schemeClr val="dk1"/>
                </a:solidFill>
                <a:latin typeface="Arial"/>
                <a:ea typeface="Arial"/>
                <a:cs typeface="Arial"/>
                <a:sym typeface="Arial"/>
              </a:rPr>
              <a:t> = revenue from the sale of products to consumers</a:t>
            </a:r>
            <a:endParaRPr sz="1100"/>
          </a:p>
        </p:txBody>
      </p:sp>
      <p:sp>
        <p:nvSpPr>
          <p:cNvPr id="298" name="Google Shape;298;p52"/>
          <p:cNvSpPr txBox="1"/>
          <p:nvPr/>
        </p:nvSpPr>
        <p:spPr>
          <a:xfrm>
            <a:off x="3762375" y="3274219"/>
            <a:ext cx="3886200" cy="27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1" i="0" lang="en" sz="1400" u="none">
                <a:solidFill>
                  <a:schemeClr val="dk1"/>
                </a:solidFill>
                <a:latin typeface="Arial"/>
                <a:ea typeface="Arial"/>
                <a:cs typeface="Arial"/>
                <a:sym typeface="Arial"/>
              </a:rPr>
              <a:t> </a:t>
            </a:r>
            <a:r>
              <a:rPr b="1" i="0" lang="en" sz="1200" u="none">
                <a:solidFill>
                  <a:schemeClr val="dk1"/>
                </a:solidFill>
                <a:latin typeface="Arial"/>
                <a:ea typeface="Arial"/>
                <a:cs typeface="Arial"/>
                <a:sym typeface="Arial"/>
              </a:rPr>
              <a:t>Aim</a:t>
            </a:r>
            <a:r>
              <a:rPr b="0" i="0" lang="en" sz="1200" u="none">
                <a:solidFill>
                  <a:schemeClr val="dk1"/>
                </a:solidFill>
                <a:latin typeface="Arial"/>
                <a:ea typeface="Arial"/>
                <a:cs typeface="Arial"/>
                <a:sym typeface="Arial"/>
              </a:rPr>
              <a:t>          to maximize their utility (or satisfaction)</a:t>
            </a:r>
            <a:endParaRPr sz="1100"/>
          </a:p>
        </p:txBody>
      </p:sp>
      <p:sp>
        <p:nvSpPr>
          <p:cNvPr id="299" name="Google Shape;299;p52"/>
          <p:cNvSpPr txBox="1"/>
          <p:nvPr/>
        </p:nvSpPr>
        <p:spPr>
          <a:xfrm>
            <a:off x="3829050" y="3714750"/>
            <a:ext cx="33720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Private costs</a:t>
            </a:r>
            <a:r>
              <a:rPr b="0" i="0" lang="en" sz="1200" u="none">
                <a:solidFill>
                  <a:schemeClr val="dk1"/>
                </a:solidFill>
                <a:latin typeface="Arial"/>
                <a:ea typeface="Arial"/>
                <a:cs typeface="Arial"/>
                <a:sym typeface="Arial"/>
              </a:rPr>
              <a:t> = payments for goods </a:t>
            </a:r>
            <a:br>
              <a:rPr b="0" i="0" lang="en" sz="1200" u="none">
                <a:solidFill>
                  <a:schemeClr val="dk1"/>
                </a:solidFill>
                <a:latin typeface="Arial"/>
                <a:ea typeface="Arial"/>
                <a:cs typeface="Arial"/>
                <a:sym typeface="Arial"/>
              </a:rPr>
            </a:br>
            <a:r>
              <a:rPr b="0" i="0" lang="en" sz="1200" u="none">
                <a:solidFill>
                  <a:schemeClr val="dk1"/>
                </a:solidFill>
                <a:latin typeface="Arial"/>
                <a:ea typeface="Arial"/>
                <a:cs typeface="Arial"/>
                <a:sym typeface="Arial"/>
              </a:rPr>
              <a:t>and services</a:t>
            </a:r>
            <a:endParaRPr sz="1100"/>
          </a:p>
          <a:p>
            <a:pPr indent="0" lvl="0" marL="0" marR="0" rtl="0" algn="l">
              <a:lnSpc>
                <a:spcPct val="100000"/>
              </a:lnSpc>
              <a:spcBef>
                <a:spcPts val="60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Private benefits</a:t>
            </a:r>
            <a:r>
              <a:rPr b="0" i="0" lang="en" sz="1200" u="none">
                <a:solidFill>
                  <a:schemeClr val="dk1"/>
                </a:solidFill>
                <a:latin typeface="Arial"/>
                <a:ea typeface="Arial"/>
                <a:cs typeface="Arial"/>
                <a:sym typeface="Arial"/>
              </a:rPr>
              <a:t> = satisfaction from consuming the products they buy</a:t>
            </a:r>
            <a:endParaRPr sz="1100"/>
          </a:p>
        </p:txBody>
      </p:sp>
      <p:pic>
        <p:nvPicPr>
          <p:cNvPr descr="919258_aw5.11.jpg" id="300" name="Google Shape;300;p52"/>
          <p:cNvPicPr preferRelativeResize="0"/>
          <p:nvPr/>
        </p:nvPicPr>
        <p:blipFill rotWithShape="1">
          <a:blip r:embed="rId4">
            <a:alphaModFix/>
          </a:blip>
          <a:srcRect b="0" l="0" r="0" t="0"/>
          <a:stretch/>
        </p:blipFill>
        <p:spPr>
          <a:xfrm>
            <a:off x="6678215" y="1491853"/>
            <a:ext cx="785812" cy="531019"/>
          </a:xfrm>
          <a:prstGeom prst="rect">
            <a:avLst/>
          </a:prstGeom>
          <a:noFill/>
          <a:ln>
            <a:noFill/>
          </a:ln>
        </p:spPr>
      </p:pic>
      <p:pic>
        <p:nvPicPr>
          <p:cNvPr descr="919258_aw5.11.jpg" id="301" name="Google Shape;301;p52"/>
          <p:cNvPicPr preferRelativeResize="0"/>
          <p:nvPr/>
        </p:nvPicPr>
        <p:blipFill rotWithShape="1">
          <a:blip r:embed="rId4">
            <a:alphaModFix/>
          </a:blip>
          <a:srcRect b="0" l="0" r="0" t="0"/>
          <a:stretch/>
        </p:blipFill>
        <p:spPr>
          <a:xfrm>
            <a:off x="6678215" y="3651647"/>
            <a:ext cx="785812" cy="532209"/>
          </a:xfrm>
          <a:prstGeom prst="rect">
            <a:avLst/>
          </a:prstGeom>
          <a:noFill/>
          <a:ln>
            <a:noFill/>
          </a:ln>
        </p:spPr>
      </p:pic>
      <p:pic>
        <p:nvPicPr>
          <p:cNvPr descr="912959_ph2.12.jpg" id="302" name="Google Shape;302;p52"/>
          <p:cNvPicPr preferRelativeResize="0"/>
          <p:nvPr/>
        </p:nvPicPr>
        <p:blipFill rotWithShape="1">
          <a:blip r:embed="rId5">
            <a:alphaModFix/>
          </a:blip>
          <a:srcRect b="0" l="0" r="0" t="0"/>
          <a:stretch/>
        </p:blipFill>
        <p:spPr>
          <a:xfrm>
            <a:off x="1763688" y="3597864"/>
            <a:ext cx="1748100" cy="1165200"/>
          </a:xfrm>
          <a:prstGeom prst="roundRect">
            <a:avLst>
              <a:gd fmla="val 8594" name="adj"/>
            </a:avLst>
          </a:prstGeom>
          <a:solidFill>
            <a:srgbClr val="ECECEC"/>
          </a:solidFill>
          <a:ln>
            <a:noFill/>
          </a:ln>
        </p:spPr>
      </p:pic>
      <p:pic>
        <p:nvPicPr>
          <p:cNvPr descr="912959_ph2.11.jpg" id="303" name="Google Shape;303;p52"/>
          <p:cNvPicPr preferRelativeResize="0"/>
          <p:nvPr/>
        </p:nvPicPr>
        <p:blipFill rotWithShape="1">
          <a:blip r:embed="rId6">
            <a:alphaModFix/>
          </a:blip>
          <a:srcRect b="0" l="0" r="0" t="0"/>
          <a:stretch/>
        </p:blipFill>
        <p:spPr>
          <a:xfrm>
            <a:off x="1763688" y="1923678"/>
            <a:ext cx="1728300" cy="1152300"/>
          </a:xfrm>
          <a:prstGeom prst="roundRect">
            <a:avLst>
              <a:gd fmla="val 8594" name="adj"/>
            </a:avLst>
          </a:prstGeom>
          <a:solidFill>
            <a:srgbClr val="ECECEC"/>
          </a:solid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nvSpPr>
        <p:spPr>
          <a:xfrm>
            <a:off x="306000" y="86931"/>
            <a:ext cx="8229600" cy="197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Externalities</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600" u="none">
                <a:solidFill>
                  <a:schemeClr val="dk1"/>
                </a:solidFill>
                <a:latin typeface="Times New Roman"/>
                <a:ea typeface="Times New Roman"/>
                <a:cs typeface="Times New Roman"/>
                <a:sym typeface="Times New Roman"/>
              </a:rPr>
              <a:t>One way markets fail to achieve allocative efficiency arises from the existence of </a:t>
            </a:r>
            <a:r>
              <a:rPr b="0" i="1" lang="en" sz="1600" u="none">
                <a:solidFill>
                  <a:schemeClr val="dk1"/>
                </a:solidFill>
                <a:latin typeface="Times New Roman"/>
                <a:ea typeface="Times New Roman"/>
                <a:cs typeface="Times New Roman"/>
                <a:sym typeface="Times New Roman"/>
              </a:rPr>
              <a:t>externalities</a:t>
            </a:r>
            <a:r>
              <a:rPr b="0" i="0" lang="en" sz="1600" u="none">
                <a:solidFill>
                  <a:schemeClr val="dk1"/>
                </a:solidFill>
                <a:latin typeface="Times New Roman"/>
                <a:ea typeface="Times New Roman"/>
                <a:cs typeface="Times New Roman"/>
                <a:sym typeface="Times New Roman"/>
              </a:rPr>
              <a:t> in the market for a god</a:t>
            </a:r>
            <a:endParaRPr sz="1300"/>
          </a:p>
          <a:p>
            <a:pPr indent="0" lvl="0" marL="0" marR="0" rtl="0" algn="l">
              <a:lnSpc>
                <a:spcPct val="100000"/>
              </a:lnSpc>
              <a:spcBef>
                <a:spcPts val="0"/>
              </a:spcBef>
              <a:spcAft>
                <a:spcPts val="0"/>
              </a:spcAft>
              <a:buClr>
                <a:srgbClr val="0000FF"/>
              </a:buClr>
              <a:buSzPts val="1400"/>
              <a:buFont typeface="Times New Roman"/>
              <a:buNone/>
            </a:pPr>
            <a:r>
              <a:rPr b="1" i="0" lang="en" sz="1600" u="none">
                <a:solidFill>
                  <a:srgbClr val="0000FF"/>
                </a:solidFill>
                <a:latin typeface="Times New Roman"/>
                <a:ea typeface="Times New Roman"/>
                <a:cs typeface="Times New Roman"/>
                <a:sym typeface="Times New Roman"/>
              </a:rPr>
              <a:t>Externality Definition: </a:t>
            </a:r>
            <a:r>
              <a:rPr b="0" i="1" lang="en" sz="1600" u="none">
                <a:solidFill>
                  <a:schemeClr val="dk1"/>
                </a:solidFill>
                <a:latin typeface="Times New Roman"/>
                <a:ea typeface="Times New Roman"/>
                <a:cs typeface="Times New Roman"/>
                <a:sym typeface="Times New Roman"/>
              </a:rPr>
              <a:t>An externality exists any time the production or consumption of a good creates spillover benefits or costs on a third party not involved in the market. In such cases, resources will either be under-allocated (positive externalities) or over-allocated (negative externalities) towards the production of certain goods.</a:t>
            </a:r>
            <a:endParaRPr sz="1300"/>
          </a:p>
        </p:txBody>
      </p:sp>
      <p:sp>
        <p:nvSpPr>
          <p:cNvPr id="309" name="Google Shape;309;p53"/>
          <p:cNvSpPr txBox="1"/>
          <p:nvPr/>
        </p:nvSpPr>
        <p:spPr>
          <a:xfrm>
            <a:off x="289350" y="2206775"/>
            <a:ext cx="8262900" cy="210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333333"/>
              </a:buClr>
              <a:buSzPts val="1400"/>
              <a:buFont typeface="Roboto"/>
              <a:buNone/>
            </a:pPr>
            <a:r>
              <a:rPr b="1" i="1" lang="en" sz="1600" u="none">
                <a:solidFill>
                  <a:srgbClr val="333333"/>
                </a:solidFill>
                <a:latin typeface="Roboto"/>
                <a:ea typeface="Roboto"/>
                <a:cs typeface="Roboto"/>
                <a:sym typeface="Roboto"/>
              </a:rPr>
              <a:t>External costs</a:t>
            </a:r>
            <a:r>
              <a:rPr b="0" i="0" lang="en" sz="1600" u="none">
                <a:solidFill>
                  <a:srgbClr val="333333"/>
                </a:solidFill>
                <a:latin typeface="Roboto"/>
                <a:ea typeface="Roboto"/>
                <a:cs typeface="Roboto"/>
                <a:sym typeface="Roboto"/>
              </a:rPr>
              <a:t>, external costs remain costs to society, regardless of who pays for them. Consider a firm that attempts to save money by not installing water pollution control equipment. Because of the firm's actions, cities located down river will have to pay to clean the water before it is fit for drinking, the public may find that recreational use of the river is restricted, and the fishing industry may be harmed. When external costs like these exist, they must be added to private costs to determine social costs and to ensure that a socially efficient rate of output is generated.</a:t>
            </a:r>
            <a:endParaRPr sz="130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aphicFrame>
        <p:nvGraphicFramePr>
          <p:cNvPr id="314" name="Google Shape;314;p54"/>
          <p:cNvGraphicFramePr/>
          <p:nvPr/>
        </p:nvGraphicFramePr>
        <p:xfrm>
          <a:off x="384128" y="374084"/>
          <a:ext cx="3000000" cy="3000000"/>
        </p:xfrm>
        <a:graphic>
          <a:graphicData uri="http://schemas.openxmlformats.org/drawingml/2006/table">
            <a:tbl>
              <a:tblPr>
                <a:noFill/>
                <a:tableStyleId>{3B3FB7E4-03BE-4C07-BC3C-AFE809B5E5DE}</a:tableStyleId>
              </a:tblPr>
              <a:tblGrid>
                <a:gridCol w="4114800"/>
                <a:gridCol w="4114800"/>
              </a:tblGrid>
              <a:tr h="1109550">
                <a:tc>
                  <a:txBody>
                    <a:bodyPr/>
                    <a:lstStyle/>
                    <a:p>
                      <a:pPr indent="0" lvl="0" marL="0" marR="0" rtl="0" algn="ctr">
                        <a:lnSpc>
                          <a:spcPct val="100000"/>
                        </a:lnSpc>
                        <a:spcBef>
                          <a:spcPts val="0"/>
                        </a:spcBef>
                        <a:spcAft>
                          <a:spcPts val="0"/>
                        </a:spcAft>
                        <a:buClr>
                          <a:srgbClr val="FFFFFF"/>
                        </a:buClr>
                        <a:buSzPts val="1700"/>
                        <a:buFont typeface="Calibri"/>
                        <a:buNone/>
                      </a:pPr>
                      <a:r>
                        <a:rPr b="1" i="0" lang="en" sz="1700" u="none" cap="none" strike="noStrike">
                          <a:solidFill>
                            <a:srgbClr val="FFFFFF"/>
                          </a:solidFill>
                          <a:latin typeface="Calibri"/>
                          <a:ea typeface="Calibri"/>
                          <a:cs typeface="Calibri"/>
                          <a:sym typeface="Calibri"/>
                        </a:rPr>
                        <a:t>Examples of Positive Externalities </a:t>
                      </a:r>
                      <a:endParaRPr sz="1100"/>
                    </a:p>
                    <a:p>
                      <a:pPr indent="0" lvl="0" marL="0" marR="0" rtl="0" algn="ctr">
                        <a:lnSpc>
                          <a:spcPct val="100000"/>
                        </a:lnSpc>
                        <a:spcBef>
                          <a:spcPts val="0"/>
                        </a:spcBef>
                        <a:spcAft>
                          <a:spcPts val="0"/>
                        </a:spcAft>
                        <a:buClr>
                          <a:srgbClr val="FFFFFF"/>
                        </a:buClr>
                        <a:buSzPts val="1300"/>
                        <a:buFont typeface="Calibri"/>
                        <a:buNone/>
                      </a:pPr>
                      <a:r>
                        <a:rPr b="1" i="0" lang="en" sz="1300" u="none" cap="none" strike="noStrike">
                          <a:solidFill>
                            <a:srgbClr val="FFFFFF"/>
                          </a:solidFill>
                          <a:latin typeface="Calibri"/>
                          <a:ea typeface="Calibri"/>
                          <a:cs typeface="Calibri"/>
                          <a:sym typeface="Calibri"/>
                        </a:rPr>
                        <a:t>(known as merit goods)</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200"/>
                        <a:buFont typeface="Calibri"/>
                        <a:buNone/>
                      </a:pPr>
                      <a:r>
                        <a:rPr b="1" i="0" lang="en" sz="1200" u="none" cap="none" strike="noStrike">
                          <a:solidFill>
                            <a:srgbClr val="FFFFFF"/>
                          </a:solidFill>
                          <a:latin typeface="Calibri"/>
                          <a:ea typeface="Calibri"/>
                          <a:cs typeface="Calibri"/>
                          <a:sym typeface="Calibri"/>
                        </a:rPr>
                        <a:t>Examples of Negative Externalities</a:t>
                      </a:r>
                      <a:endParaRPr sz="1100"/>
                    </a:p>
                    <a:p>
                      <a:pPr indent="0" lvl="0" marL="0" marR="0" rtl="0" algn="ctr">
                        <a:lnSpc>
                          <a:spcPct val="100000"/>
                        </a:lnSpc>
                        <a:spcBef>
                          <a:spcPts val="0"/>
                        </a:spcBef>
                        <a:spcAft>
                          <a:spcPts val="0"/>
                        </a:spcAft>
                        <a:buClr>
                          <a:srgbClr val="FFFFFF"/>
                        </a:buClr>
                        <a:buSzPts val="1300"/>
                        <a:buFont typeface="Calibri"/>
                        <a:buNone/>
                      </a:pPr>
                      <a:r>
                        <a:rPr b="1" i="0" lang="en" sz="1300" u="none" cap="none" strike="noStrike">
                          <a:solidFill>
                            <a:srgbClr val="FFFFFF"/>
                          </a:solidFill>
                          <a:latin typeface="Calibri"/>
                          <a:ea typeface="Calibri"/>
                          <a:cs typeface="Calibri"/>
                          <a:sym typeface="Calibri"/>
                        </a:rPr>
                        <a:t>(known as demerit goods)</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673800">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Receiving a college education makes the consumer more likely to contribute to the well-being of society as a whole</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9D8CC"/>
                    </a:solidFill>
                  </a:tcPr>
                </a:tc>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Driving sports-utility vehicles contributes to traffic and contributes more to global warming</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9D8CC"/>
                    </a:solidFill>
                  </a:tcPr>
                </a:tc>
              </a:tr>
              <a:tr h="474475">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Riding bicycles to work reduces congestion on the roads and makes for less traffic for everyone else</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ECE7"/>
                    </a:solidFill>
                  </a:tcPr>
                </a:tc>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Producing electricity using coal creates greenhouse gas emissions and air pollution</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CECE7"/>
                    </a:solidFill>
                  </a:tcPr>
                </a:tc>
              </a:tr>
              <a:tr h="673800">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Getting vaccines against communicable diseases reduces the chance you will get others sick</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9D8CC"/>
                    </a:solidFill>
                  </a:tcPr>
                </a:tc>
                <a:tc>
                  <a:txBody>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Smoking cigarettes contributes to lung disease among not just the smokers, but those who suffer from second-hand smoke</a:t>
                      </a:r>
                      <a:endParaRPr sz="1100"/>
                    </a:p>
                  </a:txBody>
                  <a:tcPr marT="41150" marB="41150" marR="82300" marL="823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9D8CC"/>
                    </a:solidFill>
                  </a:tcPr>
                </a:tc>
              </a:tr>
            </a:tbl>
          </a:graphicData>
        </a:graphic>
      </p:graphicFrame>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nvSpPr>
        <p:spPr>
          <a:xfrm>
            <a:off x="457200" y="129778"/>
            <a:ext cx="8229600" cy="401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Negative Externalities of Production</a:t>
            </a:r>
            <a:endParaRPr sz="1100"/>
          </a:p>
        </p:txBody>
      </p:sp>
      <p:sp>
        <p:nvSpPr>
          <p:cNvPr id="320" name="Google Shape;320;p55"/>
          <p:cNvSpPr txBox="1"/>
          <p:nvPr/>
        </p:nvSpPr>
        <p:spPr>
          <a:xfrm>
            <a:off x="211931" y="727472"/>
            <a:ext cx="4114800" cy="3614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FF"/>
              </a:buClr>
              <a:buSzPts val="1400"/>
              <a:buFont typeface="Times New Roman"/>
              <a:buNone/>
            </a:pPr>
            <a:r>
              <a:rPr b="1" i="1" lang="en" sz="1400" u="none">
                <a:solidFill>
                  <a:srgbClr val="0000FF"/>
                </a:solidFill>
                <a:latin typeface="Times New Roman"/>
                <a:ea typeface="Times New Roman"/>
                <a:cs typeface="Times New Roman"/>
                <a:sym typeface="Times New Roman"/>
              </a:rPr>
              <a:t>Negative Externalities of Production: </a:t>
            </a:r>
            <a:r>
              <a:rPr b="0" i="1" lang="en" sz="1400" u="none">
                <a:solidFill>
                  <a:schemeClr val="dk1"/>
                </a:solidFill>
                <a:latin typeface="Times New Roman"/>
                <a:ea typeface="Times New Roman"/>
                <a:cs typeface="Times New Roman"/>
                <a:sym typeface="Times New Roman"/>
              </a:rPr>
              <a:t>These arise when the production of a good creates spillover costs on a third party, which is often times the environment as a whole. </a:t>
            </a:r>
            <a:r>
              <a:rPr b="0" i="1" lang="en" sz="1400" u="none">
                <a:solidFill>
                  <a:srgbClr val="0000FF"/>
                </a:solidFill>
                <a:latin typeface="Times New Roman"/>
                <a:ea typeface="Times New Roman"/>
                <a:cs typeface="Times New Roman"/>
                <a:sym typeface="Times New Roman"/>
              </a:rPr>
              <a:t>The Marginal Social Cost of producing a good is greater than the Marginal Private Cost of producing it… </a:t>
            </a:r>
            <a:r>
              <a:rPr b="1" i="1" lang="en" sz="1400" u="none">
                <a:solidFill>
                  <a:srgbClr val="FF0000"/>
                </a:solidFill>
                <a:latin typeface="Times New Roman"/>
                <a:ea typeface="Times New Roman"/>
                <a:cs typeface="Times New Roman"/>
                <a:sym typeface="Times New Roman"/>
              </a:rPr>
              <a:t>Example: A polluting industry.</a:t>
            </a:r>
            <a:r>
              <a:rPr b="1" i="1" lang="en" sz="1400" u="none">
                <a:solidFill>
                  <a:srgbClr val="0000FF"/>
                </a:solidFill>
                <a:latin typeface="Times New Roman"/>
                <a:ea typeface="Times New Roman"/>
                <a:cs typeface="Times New Roman"/>
                <a:sym typeface="Times New Roman"/>
              </a:rPr>
              <a:t> </a:t>
            </a:r>
            <a:r>
              <a:rPr b="0" i="1" lang="en" sz="1400" u="none">
                <a:solidFill>
                  <a:srgbClr val="0000FF"/>
                </a:solidFill>
                <a:latin typeface="Times New Roman"/>
                <a:ea typeface="Times New Roman"/>
                <a:cs typeface="Times New Roman"/>
                <a:sym typeface="Times New Roman"/>
              </a:rPr>
              <a:t>In the graph…</a:t>
            </a:r>
            <a:endParaRPr b="1" i="1" sz="1400" u="none">
              <a:solidFill>
                <a:srgbClr val="0000FF"/>
              </a:solidFill>
              <a:latin typeface="Times New Roman"/>
              <a:ea typeface="Times New Roman"/>
              <a:cs typeface="Times New Roman"/>
              <a:sym typeface="Times New Roman"/>
            </a:endParaRPr>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MPC = </a:t>
            </a:r>
            <a:r>
              <a:rPr b="0" i="0" lang="en" sz="1400" u="none">
                <a:solidFill>
                  <a:schemeClr val="dk1"/>
                </a:solidFill>
                <a:latin typeface="Times New Roman"/>
                <a:ea typeface="Times New Roman"/>
                <a:cs typeface="Times New Roman"/>
                <a:sym typeface="Times New Roman"/>
              </a:rPr>
              <a:t>The private costs of producing the good</a:t>
            </a:r>
            <a:endParaRPr sz="1100"/>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MSC = </a:t>
            </a:r>
            <a:r>
              <a:rPr b="0" i="0" lang="en" sz="1400" u="none">
                <a:solidFill>
                  <a:schemeClr val="dk1"/>
                </a:solidFill>
                <a:latin typeface="Times New Roman"/>
                <a:ea typeface="Times New Roman"/>
                <a:cs typeface="Times New Roman"/>
                <a:sym typeface="Times New Roman"/>
              </a:rPr>
              <a:t>the cost to society of producing the good, includes the MPC plus any external costs</a:t>
            </a:r>
            <a:endParaRPr sz="1100"/>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Qe = </a:t>
            </a:r>
            <a:r>
              <a:rPr b="0" i="0" lang="en" sz="1400" u="none">
                <a:solidFill>
                  <a:schemeClr val="dk1"/>
                </a:solidFill>
                <a:latin typeface="Times New Roman"/>
                <a:ea typeface="Times New Roman"/>
                <a:cs typeface="Times New Roman"/>
                <a:sym typeface="Times New Roman"/>
              </a:rPr>
              <a:t>the actual output in the market</a:t>
            </a:r>
            <a:endParaRPr sz="1100"/>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Qso = </a:t>
            </a:r>
            <a:r>
              <a:rPr b="0" i="0" lang="en" sz="1400" u="none">
                <a:solidFill>
                  <a:schemeClr val="dk1"/>
                </a:solidFill>
                <a:latin typeface="Times New Roman"/>
                <a:ea typeface="Times New Roman"/>
                <a:cs typeface="Times New Roman"/>
                <a:sym typeface="Times New Roman"/>
              </a:rPr>
              <a:t>The socially optimal output in the market (allocative efficiency) </a:t>
            </a:r>
            <a:endParaRPr sz="1100"/>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Pe = </a:t>
            </a:r>
            <a:r>
              <a:rPr b="0" i="0" lang="en" sz="1400" u="none">
                <a:solidFill>
                  <a:schemeClr val="dk1"/>
                </a:solidFill>
                <a:latin typeface="Times New Roman"/>
                <a:ea typeface="Times New Roman"/>
                <a:cs typeface="Times New Roman"/>
                <a:sym typeface="Times New Roman"/>
              </a:rPr>
              <a:t>the equilibrium price in the market</a:t>
            </a:r>
            <a:endParaRPr sz="1100"/>
          </a:p>
          <a:p>
            <a:pPr indent="-88900" lvl="0" marL="0" marR="0" rtl="0" algn="l">
              <a:lnSpc>
                <a:spcPct val="100000"/>
              </a:lnSpc>
              <a:spcBef>
                <a:spcPts val="0"/>
              </a:spcBef>
              <a:spcAft>
                <a:spcPts val="0"/>
              </a:spcAft>
              <a:buClr>
                <a:schemeClr val="dk1"/>
              </a:buClr>
              <a:buSzPts val="1400"/>
              <a:buFont typeface="Arial"/>
              <a:buChar char="•"/>
            </a:pPr>
            <a:r>
              <a:rPr b="1" i="0" lang="en" sz="1400" u="none">
                <a:solidFill>
                  <a:schemeClr val="dk1"/>
                </a:solidFill>
                <a:latin typeface="Times New Roman"/>
                <a:ea typeface="Times New Roman"/>
                <a:cs typeface="Times New Roman"/>
                <a:sym typeface="Times New Roman"/>
              </a:rPr>
              <a:t>Pso = </a:t>
            </a:r>
            <a:r>
              <a:rPr b="0" i="0" lang="en" sz="1400" u="none">
                <a:solidFill>
                  <a:schemeClr val="dk1"/>
                </a:solidFill>
                <a:latin typeface="Times New Roman"/>
                <a:ea typeface="Times New Roman"/>
                <a:cs typeface="Times New Roman"/>
                <a:sym typeface="Times New Roman"/>
              </a:rPr>
              <a:t>the socially optimal price if all social costs were considered in the good’s production</a:t>
            </a:r>
            <a:endParaRPr sz="1100"/>
          </a:p>
        </p:txBody>
      </p:sp>
      <p:grpSp>
        <p:nvGrpSpPr>
          <p:cNvPr id="321" name="Google Shape;321;p55"/>
          <p:cNvGrpSpPr/>
          <p:nvPr/>
        </p:nvGrpSpPr>
        <p:grpSpPr>
          <a:xfrm>
            <a:off x="4493529" y="1794136"/>
            <a:ext cx="4274530" cy="3358439"/>
            <a:chOff x="4484116" y="1993337"/>
            <a:chExt cx="4750005" cy="3732014"/>
          </a:xfrm>
        </p:grpSpPr>
        <p:grpSp>
          <p:nvGrpSpPr>
            <p:cNvPr id="322" name="Google Shape;322;p55"/>
            <p:cNvGrpSpPr/>
            <p:nvPr/>
          </p:nvGrpSpPr>
          <p:grpSpPr>
            <a:xfrm>
              <a:off x="4484116" y="1993337"/>
              <a:ext cx="4750005" cy="3732014"/>
              <a:chOff x="165099" y="1983779"/>
              <a:chExt cx="5219786" cy="4921553"/>
            </a:xfrm>
          </p:grpSpPr>
          <p:cxnSp>
            <p:nvCxnSpPr>
              <p:cNvPr id="323" name="Google Shape;323;p55"/>
              <p:cNvCxnSpPr/>
              <p:nvPr/>
            </p:nvCxnSpPr>
            <p:spPr>
              <a:xfrm>
                <a:off x="596924" y="2247217"/>
                <a:ext cx="0" cy="3429900"/>
              </a:xfrm>
              <a:prstGeom prst="straightConnector1">
                <a:avLst/>
              </a:prstGeom>
              <a:noFill/>
              <a:ln cap="flat" cmpd="sng" w="38100">
                <a:solidFill>
                  <a:srgbClr val="000000"/>
                </a:solidFill>
                <a:prstDash val="solid"/>
                <a:miter lim="800000"/>
                <a:headEnd len="med" w="med" type="none"/>
                <a:tailEnd len="med" w="med" type="none"/>
              </a:ln>
            </p:spPr>
          </p:cxnSp>
          <p:cxnSp>
            <p:nvCxnSpPr>
              <p:cNvPr id="324" name="Google Shape;324;p55"/>
              <p:cNvCxnSpPr/>
              <p:nvPr/>
            </p:nvCxnSpPr>
            <p:spPr>
              <a:xfrm>
                <a:off x="583838" y="5701576"/>
                <a:ext cx="4077000" cy="0"/>
              </a:xfrm>
              <a:prstGeom prst="straightConnector1">
                <a:avLst/>
              </a:prstGeom>
              <a:noFill/>
              <a:ln cap="flat" cmpd="sng" w="38100">
                <a:solidFill>
                  <a:srgbClr val="000000"/>
                </a:solidFill>
                <a:prstDash val="solid"/>
                <a:miter lim="800000"/>
                <a:headEnd len="med" w="med" type="none"/>
                <a:tailEnd len="med" w="med" type="none"/>
              </a:ln>
            </p:spPr>
          </p:cxnSp>
          <p:sp>
            <p:nvSpPr>
              <p:cNvPr id="325" name="Google Shape;325;p55"/>
              <p:cNvSpPr txBox="1"/>
              <p:nvPr/>
            </p:nvSpPr>
            <p:spPr>
              <a:xfrm>
                <a:off x="165099" y="2107647"/>
                <a:ext cx="647100" cy="48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00"/>
                  <a:buFont typeface="Times New Roman"/>
                  <a:buNone/>
                </a:pPr>
                <a:r>
                  <a:rPr b="0" i="0" lang="en" sz="1700" u="none">
                    <a:solidFill>
                      <a:srgbClr val="000000"/>
                    </a:solidFill>
                    <a:latin typeface="Times New Roman"/>
                    <a:ea typeface="Times New Roman"/>
                    <a:cs typeface="Times New Roman"/>
                    <a:sym typeface="Times New Roman"/>
                  </a:rPr>
                  <a:t>P</a:t>
                </a:r>
                <a:endParaRPr sz="1100"/>
              </a:p>
            </p:txBody>
          </p:sp>
          <p:sp>
            <p:nvSpPr>
              <p:cNvPr id="326" name="Google Shape;326;p55"/>
              <p:cNvSpPr txBox="1"/>
              <p:nvPr/>
            </p:nvSpPr>
            <p:spPr>
              <a:xfrm>
                <a:off x="4317597" y="5753915"/>
                <a:ext cx="610800" cy="526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900"/>
                  <a:buFont typeface="Times New Roman"/>
                  <a:buNone/>
                </a:pPr>
                <a:r>
                  <a:rPr b="0" i="0" lang="en" sz="1900" u="none">
                    <a:solidFill>
                      <a:srgbClr val="000000"/>
                    </a:solidFill>
                    <a:latin typeface="Times New Roman"/>
                    <a:ea typeface="Times New Roman"/>
                    <a:cs typeface="Times New Roman"/>
                    <a:sym typeface="Times New Roman"/>
                  </a:rPr>
                  <a:t>Q</a:t>
                </a:r>
                <a:endParaRPr sz="1100"/>
              </a:p>
            </p:txBody>
          </p:sp>
          <p:cxnSp>
            <p:nvCxnSpPr>
              <p:cNvPr id="327" name="Google Shape;327;p55"/>
              <p:cNvCxnSpPr/>
              <p:nvPr/>
            </p:nvCxnSpPr>
            <p:spPr>
              <a:xfrm>
                <a:off x="851366" y="2386787"/>
                <a:ext cx="3517200" cy="2985000"/>
              </a:xfrm>
              <a:prstGeom prst="straightConnector1">
                <a:avLst/>
              </a:prstGeom>
              <a:noFill/>
              <a:ln cap="flat" cmpd="sng" w="38100">
                <a:solidFill>
                  <a:srgbClr val="32CD32"/>
                </a:solidFill>
                <a:prstDash val="solid"/>
                <a:miter lim="800000"/>
                <a:headEnd len="med" w="med" type="none"/>
                <a:tailEnd len="med" w="med" type="none"/>
              </a:ln>
            </p:spPr>
          </p:cxnSp>
          <p:sp>
            <p:nvSpPr>
              <p:cNvPr id="328" name="Google Shape;328;p55"/>
              <p:cNvSpPr txBox="1"/>
              <p:nvPr/>
            </p:nvSpPr>
            <p:spPr>
              <a:xfrm>
                <a:off x="4368485" y="5270654"/>
                <a:ext cx="10164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D=MSB</a:t>
                </a:r>
                <a:endParaRPr sz="1100"/>
              </a:p>
            </p:txBody>
          </p:sp>
          <p:cxnSp>
            <p:nvCxnSpPr>
              <p:cNvPr id="329" name="Google Shape;329;p55"/>
              <p:cNvCxnSpPr/>
              <p:nvPr/>
            </p:nvCxnSpPr>
            <p:spPr>
              <a:xfrm flipH="1" rot="10800000">
                <a:off x="762675" y="2412870"/>
                <a:ext cx="3492300" cy="3112500"/>
              </a:xfrm>
              <a:prstGeom prst="straightConnector1">
                <a:avLst/>
              </a:prstGeom>
              <a:noFill/>
              <a:ln cap="flat" cmpd="sng" w="38100">
                <a:solidFill>
                  <a:srgbClr val="0000FF"/>
                </a:solidFill>
                <a:prstDash val="solid"/>
                <a:miter lim="800000"/>
                <a:headEnd len="med" w="med" type="none"/>
                <a:tailEnd len="med" w="med" type="none"/>
              </a:ln>
            </p:spPr>
          </p:cxnSp>
          <p:sp>
            <p:nvSpPr>
              <p:cNvPr id="330" name="Google Shape;330;p55"/>
              <p:cNvSpPr txBox="1"/>
              <p:nvPr/>
            </p:nvSpPr>
            <p:spPr>
              <a:xfrm>
                <a:off x="4228906" y="2285599"/>
                <a:ext cx="9900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S=MPC</a:t>
                </a:r>
                <a:endParaRPr sz="1100"/>
              </a:p>
            </p:txBody>
          </p:sp>
          <p:cxnSp>
            <p:nvCxnSpPr>
              <p:cNvPr id="331" name="Google Shape;331;p55"/>
              <p:cNvCxnSpPr/>
              <p:nvPr/>
            </p:nvCxnSpPr>
            <p:spPr>
              <a:xfrm flipH="1" rot="10800000">
                <a:off x="736504" y="2210445"/>
                <a:ext cx="2476200" cy="2235000"/>
              </a:xfrm>
              <a:prstGeom prst="straightConnector1">
                <a:avLst/>
              </a:prstGeom>
              <a:noFill/>
              <a:ln cap="flat" cmpd="sng" w="38100">
                <a:solidFill>
                  <a:srgbClr val="FF0000"/>
                </a:solidFill>
                <a:prstDash val="solid"/>
                <a:miter lim="800000"/>
                <a:headEnd len="med" w="med" type="none"/>
                <a:tailEnd len="med" w="med" type="none"/>
              </a:ln>
            </p:spPr>
          </p:cxnSp>
          <p:sp>
            <p:nvSpPr>
              <p:cNvPr id="332" name="Google Shape;332;p55"/>
              <p:cNvSpPr txBox="1"/>
              <p:nvPr/>
            </p:nvSpPr>
            <p:spPr>
              <a:xfrm>
                <a:off x="3263479" y="2057053"/>
                <a:ext cx="9915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MSC</a:t>
                </a:r>
                <a:endParaRPr sz="1100"/>
              </a:p>
            </p:txBody>
          </p:sp>
          <p:cxnSp>
            <p:nvCxnSpPr>
              <p:cNvPr id="333" name="Google Shape;333;p55"/>
              <p:cNvCxnSpPr/>
              <p:nvPr/>
            </p:nvCxnSpPr>
            <p:spPr>
              <a:xfrm>
                <a:off x="583838" y="3365523"/>
                <a:ext cx="1372500" cy="0"/>
              </a:xfrm>
              <a:prstGeom prst="straightConnector1">
                <a:avLst/>
              </a:prstGeom>
              <a:noFill/>
              <a:ln cap="sq" cmpd="sng" w="38100">
                <a:solidFill>
                  <a:srgbClr val="FFD700"/>
                </a:solidFill>
                <a:prstDash val="solid"/>
                <a:miter lim="800000"/>
                <a:headEnd len="med" w="med" type="oval"/>
                <a:tailEnd len="med" w="med" type="oval"/>
              </a:ln>
            </p:spPr>
          </p:cxnSp>
          <p:cxnSp>
            <p:nvCxnSpPr>
              <p:cNvPr id="334" name="Google Shape;334;p55"/>
              <p:cNvCxnSpPr/>
              <p:nvPr/>
            </p:nvCxnSpPr>
            <p:spPr>
              <a:xfrm>
                <a:off x="1956372" y="3365523"/>
                <a:ext cx="0" cy="2323800"/>
              </a:xfrm>
              <a:prstGeom prst="straightConnector1">
                <a:avLst/>
              </a:prstGeom>
              <a:noFill/>
              <a:ln cap="sq" cmpd="sng" w="38100">
                <a:solidFill>
                  <a:srgbClr val="FFD700"/>
                </a:solidFill>
                <a:prstDash val="solid"/>
                <a:miter lim="800000"/>
                <a:headEnd len="med" w="med" type="oval"/>
                <a:tailEnd len="med" w="med" type="oval"/>
              </a:ln>
            </p:spPr>
          </p:cxnSp>
          <p:cxnSp>
            <p:nvCxnSpPr>
              <p:cNvPr id="335" name="Google Shape;335;p55"/>
              <p:cNvCxnSpPr/>
              <p:nvPr/>
            </p:nvCxnSpPr>
            <p:spPr>
              <a:xfrm>
                <a:off x="596924" y="3899378"/>
                <a:ext cx="2006400" cy="0"/>
              </a:xfrm>
              <a:prstGeom prst="straightConnector1">
                <a:avLst/>
              </a:prstGeom>
              <a:noFill/>
              <a:ln cap="sq" cmpd="sng" w="38100">
                <a:solidFill>
                  <a:srgbClr val="FFD700"/>
                </a:solidFill>
                <a:prstDash val="solid"/>
                <a:miter lim="800000"/>
                <a:headEnd len="med" w="med" type="oval"/>
                <a:tailEnd len="med" w="med" type="oval"/>
              </a:ln>
            </p:spPr>
          </p:cxnSp>
          <p:cxnSp>
            <p:nvCxnSpPr>
              <p:cNvPr id="336" name="Google Shape;336;p55"/>
              <p:cNvCxnSpPr/>
              <p:nvPr/>
            </p:nvCxnSpPr>
            <p:spPr>
              <a:xfrm>
                <a:off x="2590297" y="3885421"/>
                <a:ext cx="0" cy="1816200"/>
              </a:xfrm>
              <a:prstGeom prst="straightConnector1">
                <a:avLst/>
              </a:prstGeom>
              <a:noFill/>
              <a:ln cap="sq" cmpd="sng" w="38100">
                <a:solidFill>
                  <a:srgbClr val="FFD700"/>
                </a:solidFill>
                <a:prstDash val="solid"/>
                <a:miter lim="800000"/>
                <a:headEnd len="med" w="med" type="oval"/>
                <a:tailEnd len="med" w="med" type="oval"/>
              </a:ln>
            </p:spPr>
          </p:cxnSp>
          <p:sp>
            <p:nvSpPr>
              <p:cNvPr id="337" name="Google Shape;337;p55"/>
              <p:cNvSpPr txBox="1"/>
              <p:nvPr/>
            </p:nvSpPr>
            <p:spPr>
              <a:xfrm>
                <a:off x="2439086" y="5715533"/>
                <a:ext cx="5583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338" name="Google Shape;338;p55"/>
              <p:cNvSpPr txBox="1"/>
              <p:nvPr/>
            </p:nvSpPr>
            <p:spPr>
              <a:xfrm>
                <a:off x="1816793" y="5715533"/>
                <a:ext cx="6600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339" name="Google Shape;339;p55"/>
              <p:cNvSpPr txBox="1"/>
              <p:nvPr/>
            </p:nvSpPr>
            <p:spPr>
              <a:xfrm>
                <a:off x="165099" y="3213740"/>
                <a:ext cx="6354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340" name="Google Shape;340;p55"/>
              <p:cNvSpPr txBox="1"/>
              <p:nvPr/>
            </p:nvSpPr>
            <p:spPr>
              <a:xfrm>
                <a:off x="178185" y="3733638"/>
                <a:ext cx="558300" cy="425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341" name="Google Shape;341;p55"/>
              <p:cNvSpPr txBox="1"/>
              <p:nvPr/>
            </p:nvSpPr>
            <p:spPr>
              <a:xfrm>
                <a:off x="2926161" y="3002641"/>
                <a:ext cx="2162100" cy="669900"/>
              </a:xfrm>
              <a:prstGeom prst="rect">
                <a:avLst/>
              </a:prstGeom>
              <a:solidFill>
                <a:srgbClr val="F2CED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distance b/w MPC </a:t>
                </a:r>
                <a:endParaRPr sz="1100"/>
              </a:p>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&amp; MSC = external costs</a:t>
                </a:r>
                <a:endParaRPr sz="1100"/>
              </a:p>
            </p:txBody>
          </p:sp>
          <p:sp>
            <p:nvSpPr>
              <p:cNvPr id="342" name="Google Shape;342;p55"/>
              <p:cNvSpPr txBox="1"/>
              <p:nvPr/>
            </p:nvSpPr>
            <p:spPr>
              <a:xfrm>
                <a:off x="1418409" y="1983779"/>
                <a:ext cx="1375500" cy="75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6820"/>
                  </a:buClr>
                  <a:buSzPts val="1400"/>
                  <a:buFont typeface="Times New Roman"/>
                  <a:buNone/>
                </a:pPr>
                <a:r>
                  <a:rPr b="1" i="0" lang="en" sz="1400" u="none">
                    <a:solidFill>
                      <a:srgbClr val="FF6820"/>
                    </a:solidFill>
                    <a:latin typeface="Times New Roman"/>
                    <a:ea typeface="Times New Roman"/>
                    <a:cs typeface="Times New Roman"/>
                    <a:sym typeface="Times New Roman"/>
                  </a:rPr>
                  <a:t>Polluting industry</a:t>
                </a:r>
                <a:endParaRPr sz="1100"/>
              </a:p>
            </p:txBody>
          </p:sp>
          <p:sp>
            <p:nvSpPr>
              <p:cNvPr id="343" name="Google Shape;343;p55"/>
              <p:cNvSpPr txBox="1"/>
              <p:nvPr/>
            </p:nvSpPr>
            <p:spPr>
              <a:xfrm>
                <a:off x="762675" y="6235432"/>
                <a:ext cx="3962100" cy="669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Q</a:t>
                </a:r>
                <a:r>
                  <a:rPr b="0" baseline="-25000" i="0" lang="en" sz="1200" u="none">
                    <a:solidFill>
                      <a:srgbClr val="000000"/>
                    </a:solidFill>
                    <a:latin typeface="Times New Roman"/>
                    <a:ea typeface="Times New Roman"/>
                    <a:cs typeface="Times New Roman"/>
                    <a:sym typeface="Times New Roman"/>
                  </a:rPr>
                  <a:t>e</a:t>
                </a:r>
                <a:r>
                  <a:rPr b="0" i="0" lang="en" sz="1200" u="none">
                    <a:solidFill>
                      <a:srgbClr val="000000"/>
                    </a:solidFill>
                    <a:latin typeface="Times New Roman"/>
                    <a:ea typeface="Times New Roman"/>
                    <a:cs typeface="Times New Roman"/>
                    <a:sym typeface="Times New Roman"/>
                  </a:rPr>
                  <a:t> &gt; Q</a:t>
                </a:r>
                <a:r>
                  <a:rPr b="0" baseline="-25000" i="0" lang="en" sz="1200" u="none">
                    <a:solidFill>
                      <a:srgbClr val="000000"/>
                    </a:solidFill>
                    <a:latin typeface="Times New Roman"/>
                    <a:ea typeface="Times New Roman"/>
                    <a:cs typeface="Times New Roman"/>
                    <a:sym typeface="Times New Roman"/>
                  </a:rPr>
                  <a:t>so</a:t>
                </a:r>
                <a:r>
                  <a:rPr b="0" i="0" lang="en" sz="1200" u="none">
                    <a:solidFill>
                      <a:srgbClr val="000000"/>
                    </a:solidFill>
                    <a:latin typeface="Times New Roman"/>
                    <a:ea typeface="Times New Roman"/>
                    <a:cs typeface="Times New Roman"/>
                    <a:sym typeface="Times New Roman"/>
                  </a:rPr>
                  <a:t>: resources are over-allocated towards the polluting industry</a:t>
                </a:r>
                <a:endParaRPr sz="1100"/>
              </a:p>
            </p:txBody>
          </p:sp>
        </p:grpSp>
        <p:sp>
          <p:nvSpPr>
            <p:cNvPr id="344" name="Google Shape;344;p55"/>
            <p:cNvSpPr/>
            <p:nvPr/>
          </p:nvSpPr>
          <p:spPr>
            <a:xfrm>
              <a:off x="6702955" y="2641678"/>
              <a:ext cx="244800" cy="789900"/>
            </a:xfrm>
            <a:prstGeom prst="rightBrace">
              <a:avLst>
                <a:gd fmla="val 558" name="adj1"/>
                <a:gd fmla="val 50000" name="adj2"/>
              </a:avLst>
            </a:prstGeom>
            <a:noFill/>
            <a:ln cap="flat" cmpd="sng" w="1270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345" name="Google Shape;345;p55"/>
            <p:cNvSpPr/>
            <p:nvPr/>
          </p:nvSpPr>
          <p:spPr>
            <a:xfrm rot="-5400000">
              <a:off x="6391252" y="4874232"/>
              <a:ext cx="160200" cy="717000"/>
            </a:xfrm>
            <a:prstGeom prst="leftBrace">
              <a:avLst>
                <a:gd fmla="val 402" name="adj1"/>
                <a:gd fmla="val 50000" name="adj2"/>
              </a:avLst>
            </a:prstGeom>
            <a:noFill/>
            <a:ln cap="flat" cmpd="sng" w="1905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gr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6"/>
          <p:cNvPicPr preferRelativeResize="0"/>
          <p:nvPr/>
        </p:nvPicPr>
        <p:blipFill>
          <a:blip r:embed="rId3">
            <a:alphaModFix/>
          </a:blip>
          <a:stretch>
            <a:fillRect/>
          </a:stretch>
        </p:blipFill>
        <p:spPr>
          <a:xfrm>
            <a:off x="2782525" y="119625"/>
            <a:ext cx="2543175" cy="38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nvSpPr>
        <p:spPr>
          <a:xfrm>
            <a:off x="58650" y="327750"/>
            <a:ext cx="9026700" cy="39867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Inquiry case example - Erin Brockovich</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 1993 an American paralegal called Erin Brockovich built a case against the Pacific Gas and Electric Company (PG&amp;E). The company had been using a substance called hexavalent chromium in one of its cooling towers to prevent corrosion. The contaminated water from the plant made its way into the groundwater near the town of Hinkley, California. The contaminated water caused very significant health problems for many of Hinkley's residents. The case was settled in favour of the residents in 1996 for US$333 million, the largest settlement ever paid in a direct-action lawsuit in US history.</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case was made into a film called ‘Erin Brockovich’, starring Julia Roberts in the title role. It was nominated for five Academy Awards. The PG&amp;E example is one of many high-profile examples of production negative externalities.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Questions</a:t>
            </a:r>
            <a:endParaRPr sz="1300"/>
          </a:p>
          <a:p>
            <a:pPr indent="0" lvl="0" marL="0" rtl="0" algn="l">
              <a:spcBef>
                <a:spcPts val="0"/>
              </a:spcBef>
              <a:spcAft>
                <a:spcPts val="0"/>
              </a:spcAft>
              <a:buNone/>
            </a:pPr>
            <a:r>
              <a:rPr lang="en" sz="1300"/>
              <a:t>a. Define the term negative production externality. [2]</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b. Using a diagram, explain how negative production externalities lead to market failure in the energy market. [4]</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Investigation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Investigate any other films based on a similar theme of negative externalities of production.</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8"/>
          <p:cNvSpPr txBox="1"/>
          <p:nvPr/>
        </p:nvSpPr>
        <p:spPr>
          <a:xfrm>
            <a:off x="280988" y="145256"/>
            <a:ext cx="8229600" cy="1233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Positive Externalities of Consumption</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Because of there are external benefits of consuming education:</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The Marginal Social Benefits of receiving an education (MSB) are greater than the Marginal Private Benefits of receiving an education (MPB).</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If left to the free market, too few people will receive the highest levels of education</a:t>
            </a:r>
            <a:endParaRPr sz="1100"/>
          </a:p>
        </p:txBody>
      </p:sp>
      <p:grpSp>
        <p:nvGrpSpPr>
          <p:cNvPr id="361" name="Google Shape;361;p58"/>
          <p:cNvGrpSpPr/>
          <p:nvPr/>
        </p:nvGrpSpPr>
        <p:grpSpPr>
          <a:xfrm>
            <a:off x="4537493" y="1988178"/>
            <a:ext cx="4247010" cy="3186996"/>
            <a:chOff x="4461003" y="2067403"/>
            <a:chExt cx="4901338" cy="3677586"/>
          </a:xfrm>
        </p:grpSpPr>
        <p:grpSp>
          <p:nvGrpSpPr>
            <p:cNvPr id="362" name="Google Shape;362;p58"/>
            <p:cNvGrpSpPr/>
            <p:nvPr/>
          </p:nvGrpSpPr>
          <p:grpSpPr>
            <a:xfrm>
              <a:off x="4461003" y="2067403"/>
              <a:ext cx="4901338" cy="3677586"/>
              <a:chOff x="139700" y="2081452"/>
              <a:chExt cx="5386086" cy="4849777"/>
            </a:xfrm>
          </p:grpSpPr>
          <p:cxnSp>
            <p:nvCxnSpPr>
              <p:cNvPr id="363" name="Google Shape;363;p58"/>
              <p:cNvCxnSpPr/>
              <p:nvPr/>
            </p:nvCxnSpPr>
            <p:spPr>
              <a:xfrm>
                <a:off x="597220" y="2248122"/>
                <a:ext cx="0" cy="3429300"/>
              </a:xfrm>
              <a:prstGeom prst="straightConnector1">
                <a:avLst/>
              </a:prstGeom>
              <a:noFill/>
              <a:ln cap="flat" cmpd="sng" w="38100">
                <a:solidFill>
                  <a:srgbClr val="000000"/>
                </a:solidFill>
                <a:prstDash val="solid"/>
                <a:miter lim="800000"/>
                <a:headEnd len="med" w="med" type="none"/>
                <a:tailEnd len="med" w="med" type="none"/>
              </a:ln>
            </p:spPr>
          </p:cxnSp>
          <p:cxnSp>
            <p:nvCxnSpPr>
              <p:cNvPr id="364" name="Google Shape;364;p58"/>
              <p:cNvCxnSpPr/>
              <p:nvPr/>
            </p:nvCxnSpPr>
            <p:spPr>
              <a:xfrm>
                <a:off x="583630" y="5702908"/>
                <a:ext cx="4077000" cy="0"/>
              </a:xfrm>
              <a:prstGeom prst="straightConnector1">
                <a:avLst/>
              </a:prstGeom>
              <a:noFill/>
              <a:ln cap="flat" cmpd="sng" w="38100">
                <a:solidFill>
                  <a:srgbClr val="000000"/>
                </a:solidFill>
                <a:prstDash val="solid"/>
                <a:miter lim="800000"/>
                <a:headEnd len="med" w="med" type="none"/>
                <a:tailEnd len="med" w="med" type="none"/>
              </a:ln>
            </p:spPr>
          </p:cxnSp>
          <p:sp>
            <p:nvSpPr>
              <p:cNvPr id="365" name="Google Shape;365;p58"/>
              <p:cNvSpPr txBox="1"/>
              <p:nvPr/>
            </p:nvSpPr>
            <p:spPr>
              <a:xfrm>
                <a:off x="165369" y="2108627"/>
                <a:ext cx="647700" cy="50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00"/>
                  <a:buFont typeface="Times New Roman"/>
                  <a:buNone/>
                </a:pPr>
                <a:r>
                  <a:rPr b="0" i="0" lang="en" sz="1700" u="none">
                    <a:solidFill>
                      <a:srgbClr val="000000"/>
                    </a:solidFill>
                    <a:latin typeface="Times New Roman"/>
                    <a:ea typeface="Times New Roman"/>
                    <a:cs typeface="Times New Roman"/>
                    <a:sym typeface="Times New Roman"/>
                  </a:rPr>
                  <a:t>P</a:t>
                </a:r>
                <a:endParaRPr sz="1100"/>
              </a:p>
            </p:txBody>
          </p:sp>
          <p:sp>
            <p:nvSpPr>
              <p:cNvPr id="366" name="Google Shape;366;p58"/>
              <p:cNvSpPr txBox="1"/>
              <p:nvPr/>
            </p:nvSpPr>
            <p:spPr>
              <a:xfrm>
                <a:off x="4317778" y="5753634"/>
                <a:ext cx="609900" cy="54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900"/>
                  <a:buFont typeface="Times New Roman"/>
                  <a:buNone/>
                </a:pPr>
                <a:r>
                  <a:rPr b="0" i="0" lang="en" sz="1900" u="none">
                    <a:solidFill>
                      <a:srgbClr val="000000"/>
                    </a:solidFill>
                    <a:latin typeface="Times New Roman"/>
                    <a:ea typeface="Times New Roman"/>
                    <a:cs typeface="Times New Roman"/>
                    <a:sym typeface="Times New Roman"/>
                  </a:rPr>
                  <a:t>Q</a:t>
                </a:r>
                <a:endParaRPr sz="1100"/>
              </a:p>
            </p:txBody>
          </p:sp>
          <p:cxnSp>
            <p:nvCxnSpPr>
              <p:cNvPr id="367" name="Google Shape;367;p58"/>
              <p:cNvCxnSpPr/>
              <p:nvPr/>
            </p:nvCxnSpPr>
            <p:spPr>
              <a:xfrm>
                <a:off x="850894" y="2418416"/>
                <a:ext cx="3518100" cy="2983800"/>
              </a:xfrm>
              <a:prstGeom prst="straightConnector1">
                <a:avLst/>
              </a:prstGeom>
              <a:noFill/>
              <a:ln cap="flat" cmpd="sng" w="38100">
                <a:solidFill>
                  <a:srgbClr val="FF0000"/>
                </a:solidFill>
                <a:prstDash val="solid"/>
                <a:miter lim="800000"/>
                <a:headEnd len="med" w="med" type="none"/>
                <a:tailEnd len="med" w="med" type="none"/>
              </a:ln>
            </p:spPr>
          </p:cxnSp>
          <p:sp>
            <p:nvSpPr>
              <p:cNvPr id="368" name="Google Shape;368;p58"/>
              <p:cNvSpPr txBox="1"/>
              <p:nvPr/>
            </p:nvSpPr>
            <p:spPr>
              <a:xfrm>
                <a:off x="4369117" y="5269927"/>
                <a:ext cx="1016100" cy="444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MSB</a:t>
                </a:r>
                <a:endParaRPr sz="1100"/>
              </a:p>
            </p:txBody>
          </p:sp>
          <p:cxnSp>
            <p:nvCxnSpPr>
              <p:cNvPr id="369" name="Google Shape;369;p58"/>
              <p:cNvCxnSpPr/>
              <p:nvPr/>
            </p:nvCxnSpPr>
            <p:spPr>
              <a:xfrm flipH="1" rot="10800000">
                <a:off x="761806" y="2412869"/>
                <a:ext cx="3492600" cy="3112500"/>
              </a:xfrm>
              <a:prstGeom prst="straightConnector1">
                <a:avLst/>
              </a:prstGeom>
              <a:noFill/>
              <a:ln cap="flat" cmpd="sng" w="38100">
                <a:solidFill>
                  <a:srgbClr val="0000FF"/>
                </a:solidFill>
                <a:prstDash val="solid"/>
                <a:miter lim="800000"/>
                <a:headEnd len="med" w="med" type="none"/>
                <a:tailEnd len="med" w="med" type="none"/>
              </a:ln>
            </p:spPr>
          </p:cxnSp>
          <p:sp>
            <p:nvSpPr>
              <p:cNvPr id="370" name="Google Shape;370;p58"/>
              <p:cNvSpPr txBox="1"/>
              <p:nvPr/>
            </p:nvSpPr>
            <p:spPr>
              <a:xfrm>
                <a:off x="4228691" y="2286167"/>
                <a:ext cx="964800" cy="779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S=MSC</a:t>
                </a:r>
                <a:endParaRPr sz="1100"/>
              </a:p>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=MPC</a:t>
                </a:r>
                <a:endParaRPr sz="1100"/>
              </a:p>
            </p:txBody>
          </p:sp>
          <p:cxnSp>
            <p:nvCxnSpPr>
              <p:cNvPr id="371" name="Google Shape;371;p58"/>
              <p:cNvCxnSpPr/>
              <p:nvPr/>
            </p:nvCxnSpPr>
            <p:spPr>
              <a:xfrm>
                <a:off x="1039640" y="3693806"/>
                <a:ext cx="1768200" cy="1554300"/>
              </a:xfrm>
              <a:prstGeom prst="straightConnector1">
                <a:avLst/>
              </a:prstGeom>
              <a:noFill/>
              <a:ln cap="flat" cmpd="sng" w="38100">
                <a:solidFill>
                  <a:srgbClr val="00B050"/>
                </a:solidFill>
                <a:prstDash val="solid"/>
                <a:miter lim="800000"/>
                <a:headEnd len="med" w="med" type="none"/>
                <a:tailEnd len="med" w="med" type="none"/>
              </a:ln>
            </p:spPr>
          </p:cxnSp>
          <p:sp>
            <p:nvSpPr>
              <p:cNvPr id="372" name="Google Shape;372;p58"/>
              <p:cNvSpPr txBox="1"/>
              <p:nvPr/>
            </p:nvSpPr>
            <p:spPr>
              <a:xfrm>
                <a:off x="2782142" y="5126809"/>
                <a:ext cx="990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D=MPB</a:t>
                </a:r>
                <a:endParaRPr sz="1100"/>
              </a:p>
            </p:txBody>
          </p:sp>
          <p:cxnSp>
            <p:nvCxnSpPr>
              <p:cNvPr id="373" name="Google Shape;373;p58"/>
              <p:cNvCxnSpPr/>
              <p:nvPr/>
            </p:nvCxnSpPr>
            <p:spPr>
              <a:xfrm>
                <a:off x="583630" y="4470997"/>
                <a:ext cx="1371000" cy="0"/>
              </a:xfrm>
              <a:prstGeom prst="straightConnector1">
                <a:avLst/>
              </a:prstGeom>
              <a:noFill/>
              <a:ln cap="sq" cmpd="sng" w="38100">
                <a:solidFill>
                  <a:srgbClr val="FFD700"/>
                </a:solidFill>
                <a:prstDash val="solid"/>
                <a:miter lim="800000"/>
                <a:headEnd len="med" w="med" type="oval"/>
                <a:tailEnd len="med" w="med" type="oval"/>
              </a:ln>
            </p:spPr>
          </p:cxnSp>
          <p:cxnSp>
            <p:nvCxnSpPr>
              <p:cNvPr id="374" name="Google Shape;374;p58"/>
              <p:cNvCxnSpPr/>
              <p:nvPr/>
            </p:nvCxnSpPr>
            <p:spPr>
              <a:xfrm>
                <a:off x="1954680" y="4527158"/>
                <a:ext cx="1500" cy="1163100"/>
              </a:xfrm>
              <a:prstGeom prst="straightConnector1">
                <a:avLst/>
              </a:prstGeom>
              <a:noFill/>
              <a:ln cap="sq" cmpd="sng" w="38100">
                <a:solidFill>
                  <a:srgbClr val="FFD700"/>
                </a:solidFill>
                <a:prstDash val="solid"/>
                <a:miter lim="800000"/>
                <a:headEnd len="med" w="med" type="oval"/>
                <a:tailEnd len="med" w="med" type="oval"/>
              </a:ln>
            </p:spPr>
          </p:cxnSp>
          <p:cxnSp>
            <p:nvCxnSpPr>
              <p:cNvPr id="375" name="Google Shape;375;p58"/>
              <p:cNvCxnSpPr/>
              <p:nvPr/>
            </p:nvCxnSpPr>
            <p:spPr>
              <a:xfrm>
                <a:off x="597220" y="3898521"/>
                <a:ext cx="2006700" cy="0"/>
              </a:xfrm>
              <a:prstGeom prst="straightConnector1">
                <a:avLst/>
              </a:prstGeom>
              <a:noFill/>
              <a:ln cap="sq" cmpd="sng" w="38100">
                <a:solidFill>
                  <a:srgbClr val="FFD700"/>
                </a:solidFill>
                <a:prstDash val="solid"/>
                <a:miter lim="800000"/>
                <a:headEnd len="med" w="med" type="oval"/>
                <a:tailEnd len="med" w="med" type="oval"/>
              </a:ln>
            </p:spPr>
          </p:cxnSp>
          <p:cxnSp>
            <p:nvCxnSpPr>
              <p:cNvPr id="376" name="Google Shape;376;p58"/>
              <p:cNvCxnSpPr/>
              <p:nvPr/>
            </p:nvCxnSpPr>
            <p:spPr>
              <a:xfrm>
                <a:off x="2590376" y="3885839"/>
                <a:ext cx="0" cy="1817100"/>
              </a:xfrm>
              <a:prstGeom prst="straightConnector1">
                <a:avLst/>
              </a:prstGeom>
              <a:noFill/>
              <a:ln cap="sq" cmpd="sng" w="38100">
                <a:solidFill>
                  <a:srgbClr val="FFD700"/>
                </a:solidFill>
                <a:prstDash val="solid"/>
                <a:miter lim="800000"/>
                <a:headEnd len="med" w="med" type="oval"/>
                <a:tailEnd len="med" w="med" type="oval"/>
              </a:ln>
            </p:spPr>
          </p:cxnSp>
          <p:sp>
            <p:nvSpPr>
              <p:cNvPr id="377" name="Google Shape;377;p58"/>
              <p:cNvSpPr txBox="1"/>
              <p:nvPr/>
            </p:nvSpPr>
            <p:spPr>
              <a:xfrm>
                <a:off x="2437870" y="5715589"/>
                <a:ext cx="558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378" name="Google Shape;378;p58"/>
              <p:cNvSpPr txBox="1"/>
              <p:nvPr/>
            </p:nvSpPr>
            <p:spPr>
              <a:xfrm>
                <a:off x="1815763" y="5715589"/>
                <a:ext cx="6615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379" name="Google Shape;379;p58"/>
              <p:cNvSpPr txBox="1"/>
              <p:nvPr/>
            </p:nvSpPr>
            <p:spPr>
              <a:xfrm>
                <a:off x="139700" y="4262659"/>
                <a:ext cx="6357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380" name="Google Shape;380;p58"/>
              <p:cNvSpPr txBox="1"/>
              <p:nvPr/>
            </p:nvSpPr>
            <p:spPr>
              <a:xfrm>
                <a:off x="177449" y="3733662"/>
                <a:ext cx="558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381" name="Google Shape;381;p58"/>
              <p:cNvSpPr txBox="1"/>
              <p:nvPr/>
            </p:nvSpPr>
            <p:spPr>
              <a:xfrm>
                <a:off x="3031286" y="4168454"/>
                <a:ext cx="2494500" cy="695700"/>
              </a:xfrm>
              <a:prstGeom prst="rect">
                <a:avLst/>
              </a:prstGeom>
              <a:solidFill>
                <a:srgbClr val="F2CED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distance b/w MSB </a:t>
                </a:r>
                <a:endParaRPr sz="1100"/>
              </a:p>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&amp; MPB = external benefits</a:t>
                </a:r>
                <a:endParaRPr sz="1100"/>
              </a:p>
            </p:txBody>
          </p:sp>
          <p:sp>
            <p:nvSpPr>
              <p:cNvPr id="382" name="Google Shape;382;p58"/>
              <p:cNvSpPr txBox="1"/>
              <p:nvPr/>
            </p:nvSpPr>
            <p:spPr>
              <a:xfrm>
                <a:off x="1848983" y="2081452"/>
                <a:ext cx="1375500" cy="779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6820"/>
                  </a:buClr>
                  <a:buSzPts val="1400"/>
                  <a:buFont typeface="Times New Roman"/>
                  <a:buNone/>
                </a:pPr>
                <a:r>
                  <a:rPr b="1" i="0" lang="en" sz="1400" u="none">
                    <a:solidFill>
                      <a:srgbClr val="FF6820"/>
                    </a:solidFill>
                    <a:latin typeface="Times New Roman"/>
                    <a:ea typeface="Times New Roman"/>
                    <a:cs typeface="Times New Roman"/>
                    <a:sym typeface="Times New Roman"/>
                  </a:rPr>
                  <a:t>Market for Education</a:t>
                </a:r>
                <a:endParaRPr sz="1100"/>
              </a:p>
            </p:txBody>
          </p:sp>
          <p:sp>
            <p:nvSpPr>
              <p:cNvPr id="383" name="Google Shape;383;p58"/>
              <p:cNvSpPr txBox="1"/>
              <p:nvPr/>
            </p:nvSpPr>
            <p:spPr>
              <a:xfrm>
                <a:off x="761806" y="6235529"/>
                <a:ext cx="3962100" cy="695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Q</a:t>
                </a:r>
                <a:r>
                  <a:rPr b="0" baseline="-25000" i="0" lang="en" sz="1200" u="none">
                    <a:solidFill>
                      <a:srgbClr val="000000"/>
                    </a:solidFill>
                    <a:latin typeface="Times New Roman"/>
                    <a:ea typeface="Times New Roman"/>
                    <a:cs typeface="Times New Roman"/>
                    <a:sym typeface="Times New Roman"/>
                  </a:rPr>
                  <a:t>so</a:t>
                </a:r>
                <a:r>
                  <a:rPr b="0" i="0" lang="en" sz="1200" u="none">
                    <a:solidFill>
                      <a:srgbClr val="000000"/>
                    </a:solidFill>
                    <a:latin typeface="Times New Roman"/>
                    <a:ea typeface="Times New Roman"/>
                    <a:cs typeface="Times New Roman"/>
                    <a:sym typeface="Times New Roman"/>
                  </a:rPr>
                  <a:t> &gt; Q</a:t>
                </a:r>
                <a:r>
                  <a:rPr b="0" baseline="-25000" i="0" lang="en" sz="1200" u="none">
                    <a:solidFill>
                      <a:srgbClr val="000000"/>
                    </a:solidFill>
                    <a:latin typeface="Times New Roman"/>
                    <a:ea typeface="Times New Roman"/>
                    <a:cs typeface="Times New Roman"/>
                    <a:sym typeface="Times New Roman"/>
                  </a:rPr>
                  <a:t>e</a:t>
                </a:r>
                <a:r>
                  <a:rPr b="0" i="0" lang="en" sz="1200" u="none">
                    <a:solidFill>
                      <a:srgbClr val="000000"/>
                    </a:solidFill>
                    <a:latin typeface="Times New Roman"/>
                    <a:ea typeface="Times New Roman"/>
                    <a:cs typeface="Times New Roman"/>
                    <a:sym typeface="Times New Roman"/>
                  </a:rPr>
                  <a:t>: resources are under-allocated towards the education industry</a:t>
                </a:r>
                <a:endParaRPr sz="1100"/>
              </a:p>
            </p:txBody>
          </p:sp>
        </p:grpSp>
        <p:sp>
          <p:nvSpPr>
            <p:cNvPr id="384" name="Google Shape;384;p58"/>
            <p:cNvSpPr/>
            <p:nvPr/>
          </p:nvSpPr>
          <p:spPr>
            <a:xfrm>
              <a:off x="6754325" y="3527847"/>
              <a:ext cx="244500" cy="789900"/>
            </a:xfrm>
            <a:prstGeom prst="rightBrace">
              <a:avLst>
                <a:gd fmla="val 557" name="adj1"/>
                <a:gd fmla="val 50000" name="adj2"/>
              </a:avLst>
            </a:prstGeom>
            <a:noFill/>
            <a:ln cap="flat" cmpd="sng" w="1270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385" name="Google Shape;385;p58"/>
            <p:cNvSpPr/>
            <p:nvPr/>
          </p:nvSpPr>
          <p:spPr>
            <a:xfrm rot="-5400000">
              <a:off x="6390285" y="4874166"/>
              <a:ext cx="162000" cy="717300"/>
            </a:xfrm>
            <a:prstGeom prst="leftBrace">
              <a:avLst>
                <a:gd fmla="val 407" name="adj1"/>
                <a:gd fmla="val 50000" name="adj2"/>
              </a:avLst>
            </a:prstGeom>
            <a:noFill/>
            <a:ln cap="flat" cmpd="sng" w="1905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grpSp>
      <p:sp>
        <p:nvSpPr>
          <p:cNvPr id="386" name="Google Shape;386;p58"/>
          <p:cNvSpPr txBox="1"/>
          <p:nvPr/>
        </p:nvSpPr>
        <p:spPr>
          <a:xfrm>
            <a:off x="172640" y="1395413"/>
            <a:ext cx="4114800" cy="1939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FF"/>
              </a:buClr>
              <a:buSzPts val="1400"/>
              <a:buFont typeface="Times New Roman"/>
              <a:buNone/>
            </a:pPr>
            <a:r>
              <a:rPr b="1" i="0" lang="en" sz="1400" u="none">
                <a:solidFill>
                  <a:srgbClr val="0000FF"/>
                </a:solidFill>
                <a:latin typeface="Times New Roman"/>
                <a:ea typeface="Times New Roman"/>
                <a:cs typeface="Times New Roman"/>
                <a:sym typeface="Times New Roman"/>
              </a:rPr>
              <a:t>In the market on the right:</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Private demand for education is equal to the marginal private benefit.</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The quantity of education society will consume if it is left entirely to the free market is Qe, but this is less than what is socially optimal (Qso)</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There are external benefits of receiving an education, represented by the vertical distance between MPB and MSB</a:t>
            </a:r>
            <a:endParaRPr sz="110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nvSpPr>
        <p:spPr>
          <a:xfrm>
            <a:off x="188119" y="1869281"/>
            <a:ext cx="8803500" cy="1731000"/>
          </a:xfrm>
          <a:prstGeom prst="rect">
            <a:avLst/>
          </a:prstGeom>
          <a:noFill/>
          <a:ln>
            <a:noFill/>
          </a:ln>
        </p:spPr>
        <p:txBody>
          <a:bodyPr anchorCtr="0" anchor="t" bIns="34275" lIns="68575" spcFirstLastPara="1" rIns="68575" wrap="square" tIns="34275">
            <a:noAutofit/>
          </a:bodyPr>
          <a:lstStyle/>
          <a:p>
            <a:pPr indent="-88900" lvl="0" marL="0" marR="0" rtl="0" algn="l">
              <a:lnSpc>
                <a:spcPct val="100000"/>
              </a:lnSpc>
              <a:spcBef>
                <a:spcPts val="0"/>
              </a:spcBef>
              <a:spcAft>
                <a:spcPts val="0"/>
              </a:spcAft>
              <a:buClr>
                <a:srgbClr val="000000"/>
              </a:buClr>
              <a:buSzPts val="1400"/>
              <a:buFont typeface="Calibri"/>
              <a:buAutoNum type="arabicPeriod"/>
            </a:pPr>
            <a:r>
              <a:rPr b="0" i="0" lang="en" sz="1400" u="none">
                <a:solidFill>
                  <a:srgbClr val="000000"/>
                </a:solidFill>
                <a:latin typeface="Roboto"/>
                <a:ea typeface="Roboto"/>
                <a:cs typeface="Roboto"/>
                <a:sym typeface="Roboto"/>
              </a:rPr>
              <a:t>The job applicant, who fails to reveal at a job interview that they do not have a particular skill for the job.</a:t>
            </a:r>
            <a:endParaRPr sz="1100"/>
          </a:p>
          <a:p>
            <a:pPr indent="-88900" lvl="0" marL="0" marR="0" rtl="0" algn="l">
              <a:lnSpc>
                <a:spcPct val="100000"/>
              </a:lnSpc>
              <a:spcBef>
                <a:spcPts val="0"/>
              </a:spcBef>
              <a:spcAft>
                <a:spcPts val="0"/>
              </a:spcAft>
              <a:buClr>
                <a:srgbClr val="000000"/>
              </a:buClr>
              <a:buSzPts val="1400"/>
              <a:buFont typeface="Calibri"/>
              <a:buAutoNum type="arabicPeriod"/>
            </a:pPr>
            <a:r>
              <a:rPr b="0" i="0" lang="en" sz="1400" u="none">
                <a:solidFill>
                  <a:srgbClr val="000000"/>
                </a:solidFill>
                <a:latin typeface="Roboto"/>
                <a:ea typeface="Roboto"/>
                <a:cs typeface="Roboto"/>
                <a:sym typeface="Roboto"/>
              </a:rPr>
              <a:t>The estate agent, who exploits the fact that a potential buyer of a property has very little knowledge about the property, and any possible problems.</a:t>
            </a:r>
            <a:endParaRPr sz="1100"/>
          </a:p>
          <a:p>
            <a:pPr indent="-88900" lvl="0" marL="0" marR="0" rtl="0" algn="l">
              <a:lnSpc>
                <a:spcPct val="100000"/>
              </a:lnSpc>
              <a:spcBef>
                <a:spcPts val="0"/>
              </a:spcBef>
              <a:spcAft>
                <a:spcPts val="0"/>
              </a:spcAft>
              <a:buClr>
                <a:srgbClr val="000000"/>
              </a:buClr>
              <a:buSzPts val="1400"/>
              <a:buFont typeface="Calibri"/>
              <a:buAutoNum type="arabicPeriod"/>
            </a:pPr>
            <a:r>
              <a:rPr b="0" i="0" lang="en" sz="1400" u="none">
                <a:solidFill>
                  <a:srgbClr val="000000"/>
                </a:solidFill>
                <a:latin typeface="Roboto"/>
                <a:ea typeface="Roboto"/>
                <a:cs typeface="Roboto"/>
                <a:sym typeface="Roboto"/>
              </a:rPr>
              <a:t>The cigarette manufacturer, who does not inform smokers of the true health risk of smoking.</a:t>
            </a:r>
            <a:endParaRPr sz="1100"/>
          </a:p>
          <a:p>
            <a:pPr indent="-88900" lvl="0" marL="0" marR="0" rtl="0" algn="l">
              <a:lnSpc>
                <a:spcPct val="100000"/>
              </a:lnSpc>
              <a:spcBef>
                <a:spcPts val="0"/>
              </a:spcBef>
              <a:spcAft>
                <a:spcPts val="0"/>
              </a:spcAft>
              <a:buClr>
                <a:srgbClr val="000000"/>
              </a:buClr>
              <a:buSzPts val="1400"/>
              <a:buFont typeface="Calibri"/>
              <a:buAutoNum type="arabicPeriod"/>
            </a:pPr>
            <a:r>
              <a:rPr b="0" i="0" lang="en" sz="1400" u="none">
                <a:solidFill>
                  <a:srgbClr val="000000"/>
                </a:solidFill>
                <a:latin typeface="Roboto"/>
                <a:ea typeface="Roboto"/>
                <a:cs typeface="Roboto"/>
                <a:sym typeface="Roboto"/>
              </a:rPr>
              <a:t>The buyer of a </a:t>
            </a:r>
            <a:r>
              <a:rPr b="1" i="0" lang="en" sz="1400" u="none">
                <a:solidFill>
                  <a:srgbClr val="5B77A3"/>
                </a:solidFill>
                <a:latin typeface="Roboto"/>
                <a:ea typeface="Roboto"/>
                <a:cs typeface="Roboto"/>
                <a:sym typeface="Roboto"/>
              </a:rPr>
              <a:t>Financial products</a:t>
            </a:r>
            <a:r>
              <a:rPr b="0" i="0" lang="en" sz="1400" u="none">
                <a:solidFill>
                  <a:srgbClr val="000000"/>
                </a:solidFill>
                <a:latin typeface="Roboto"/>
                <a:ea typeface="Roboto"/>
                <a:cs typeface="Roboto"/>
                <a:sym typeface="Roboto"/>
              </a:rPr>
              <a:t>, who is unaware of the true level of risk, as in the case of derivative products.</a:t>
            </a:r>
            <a:endParaRPr sz="1100"/>
          </a:p>
          <a:p>
            <a:pPr indent="-88900" lvl="0" marL="0" marR="0" rtl="0" algn="l">
              <a:lnSpc>
                <a:spcPct val="100000"/>
              </a:lnSpc>
              <a:spcBef>
                <a:spcPts val="0"/>
              </a:spcBef>
              <a:spcAft>
                <a:spcPts val="0"/>
              </a:spcAft>
              <a:buClr>
                <a:srgbClr val="000000"/>
              </a:buClr>
              <a:buSzPts val="1400"/>
              <a:buFont typeface="Calibri"/>
              <a:buAutoNum type="arabicPeriod"/>
            </a:pPr>
            <a:r>
              <a:rPr b="0" i="0" lang="en" sz="1400" u="none">
                <a:solidFill>
                  <a:srgbClr val="000000"/>
                </a:solidFill>
                <a:latin typeface="Roboto"/>
                <a:ea typeface="Roboto"/>
                <a:cs typeface="Roboto"/>
                <a:sym typeface="Roboto"/>
              </a:rPr>
              <a:t>The seller of a pension, who misleads purchasers about the financial value of the pension. Indeed, widespread pension 'miss-selling' by large UK insurance companies, occurred at the end of the 1990s.</a:t>
            </a:r>
            <a:endParaRPr sz="1100"/>
          </a:p>
        </p:txBody>
      </p:sp>
      <p:sp>
        <p:nvSpPr>
          <p:cNvPr id="392" name="Google Shape;392;p59"/>
          <p:cNvSpPr txBox="1"/>
          <p:nvPr/>
        </p:nvSpPr>
        <p:spPr>
          <a:xfrm>
            <a:off x="251222" y="195263"/>
            <a:ext cx="8677200" cy="1440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Information failure</a:t>
            </a:r>
            <a:endParaRPr sz="1100"/>
          </a:p>
          <a:p>
            <a:pPr indent="0" lvl="0" marL="0" marR="0" rtl="0" algn="l">
              <a:lnSpc>
                <a:spcPct val="100000"/>
              </a:lnSpc>
              <a:spcBef>
                <a:spcPts val="0"/>
              </a:spcBef>
              <a:spcAft>
                <a:spcPts val="0"/>
              </a:spcAft>
              <a:buClr>
                <a:srgbClr val="000000"/>
              </a:buClr>
              <a:buSzPts val="1400"/>
              <a:buFont typeface="Roboto"/>
              <a:buNone/>
            </a:pPr>
            <a:r>
              <a:rPr b="0" i="0" lang="en" sz="1400" u="none">
                <a:solidFill>
                  <a:srgbClr val="000000"/>
                </a:solidFill>
                <a:latin typeface="Roboto"/>
                <a:ea typeface="Roboto"/>
                <a:cs typeface="Roboto"/>
                <a:sym typeface="Roboto"/>
              </a:rPr>
              <a:t>Information failure is another, significant, market failure and can occur in two basic situations. </a:t>
            </a:r>
            <a:endParaRPr sz="1100"/>
          </a:p>
          <a:p>
            <a:pPr indent="0" lvl="0" marL="0" marR="0" rtl="0" algn="l">
              <a:lnSpc>
                <a:spcPct val="100000"/>
              </a:lnSpc>
              <a:spcBef>
                <a:spcPts val="0"/>
              </a:spcBef>
              <a:spcAft>
                <a:spcPts val="0"/>
              </a:spcAft>
              <a:buClr>
                <a:srgbClr val="000000"/>
              </a:buClr>
              <a:buSzPts val="1400"/>
              <a:buFont typeface="Roboto"/>
              <a:buNone/>
            </a:pPr>
            <a:r>
              <a:rPr b="0" i="0" lang="en" sz="1400" u="none">
                <a:solidFill>
                  <a:srgbClr val="000000"/>
                </a:solidFill>
                <a:latin typeface="Roboto"/>
                <a:ea typeface="Roboto"/>
                <a:cs typeface="Roboto"/>
                <a:sym typeface="Roboto"/>
              </a:rPr>
              <a:t>Consumer it is important to be fully informed to make the correct choice to maximise benefit and satisfaction </a:t>
            </a:r>
            <a:endParaRPr sz="1100"/>
          </a:p>
          <a:p>
            <a:pPr indent="0" lvl="0" marL="0" marR="0" rtl="0" algn="l">
              <a:lnSpc>
                <a:spcPct val="100000"/>
              </a:lnSpc>
              <a:spcBef>
                <a:spcPts val="0"/>
              </a:spcBef>
              <a:spcAft>
                <a:spcPts val="0"/>
              </a:spcAft>
              <a:buClr>
                <a:srgbClr val="000000"/>
              </a:buClr>
              <a:buSzPts val="1400"/>
              <a:buFont typeface="Roboto"/>
              <a:buNone/>
            </a:pPr>
            <a:r>
              <a:rPr b="0" i="0" lang="en" sz="1400" u="none">
                <a:solidFill>
                  <a:srgbClr val="000000"/>
                </a:solidFill>
                <a:latin typeface="Roboto"/>
                <a:ea typeface="Roboto"/>
                <a:cs typeface="Roboto"/>
                <a:sym typeface="Roboto"/>
              </a:rPr>
              <a:t>Firstly, information failure exists when some, or all, of the participants in an economic exchange do not have </a:t>
            </a:r>
            <a:r>
              <a:rPr b="0" i="1" lang="en" sz="1400" u="none">
                <a:solidFill>
                  <a:srgbClr val="000000"/>
                </a:solidFill>
                <a:latin typeface="Roboto"/>
                <a:ea typeface="Roboto"/>
                <a:cs typeface="Roboto"/>
                <a:sym typeface="Roboto"/>
              </a:rPr>
              <a:t>perfect knowledge</a:t>
            </a:r>
            <a:r>
              <a:rPr b="0" i="0" lang="en" sz="1400" u="none">
                <a:solidFill>
                  <a:srgbClr val="000000"/>
                </a:solidFill>
                <a:latin typeface="Roboto"/>
                <a:ea typeface="Roboto"/>
                <a:cs typeface="Roboto"/>
                <a:sym typeface="Roboto"/>
              </a:rPr>
              <a:t>. Secondly, information failure exists when one participant in an economic exchange knows more than the other, a situation referred to as the problem of </a:t>
            </a:r>
            <a:r>
              <a:rPr b="0" i="1" lang="en" sz="1400" u="none">
                <a:solidFill>
                  <a:srgbClr val="000000"/>
                </a:solidFill>
                <a:latin typeface="Roboto"/>
                <a:ea typeface="Roboto"/>
                <a:cs typeface="Roboto"/>
                <a:sym typeface="Roboto"/>
              </a:rPr>
              <a:t>asymmetric</a:t>
            </a:r>
            <a:r>
              <a:rPr b="0" i="0" lang="en" sz="1400" u="none">
                <a:solidFill>
                  <a:srgbClr val="000000"/>
                </a:solidFill>
                <a:latin typeface="Roboto"/>
                <a:ea typeface="Roboto"/>
                <a:cs typeface="Roboto"/>
                <a:sym typeface="Roboto"/>
              </a:rPr>
              <a:t>, or unbalanced, information.</a:t>
            </a:r>
            <a:endParaRPr sz="110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Picture 9" id="397" name="Google Shape;397;p60"/>
          <p:cNvPicPr preferRelativeResize="0"/>
          <p:nvPr/>
        </p:nvPicPr>
        <p:blipFill rotWithShape="1">
          <a:blip r:embed="rId3">
            <a:alphaModFix/>
          </a:blip>
          <a:srcRect b="0" l="0" r="0" t="0"/>
          <a:stretch/>
        </p:blipFill>
        <p:spPr>
          <a:xfrm>
            <a:off x="352425" y="171450"/>
            <a:ext cx="1885950" cy="1791890"/>
          </a:xfrm>
          <a:prstGeom prst="rect">
            <a:avLst/>
          </a:prstGeom>
          <a:noFill/>
          <a:ln cap="flat" cmpd="sng" w="57150">
            <a:solidFill>
              <a:srgbClr val="000000"/>
            </a:solidFill>
            <a:prstDash val="solid"/>
            <a:miter lim="800000"/>
            <a:headEnd len="sm" w="sm" type="none"/>
            <a:tailEnd len="sm" w="sm" type="none"/>
          </a:ln>
        </p:spPr>
      </p:pic>
      <p:pic>
        <p:nvPicPr>
          <p:cNvPr descr="Picture 10" id="398" name="Google Shape;398;p60"/>
          <p:cNvPicPr preferRelativeResize="0"/>
          <p:nvPr/>
        </p:nvPicPr>
        <p:blipFill rotWithShape="1">
          <a:blip r:embed="rId4">
            <a:alphaModFix/>
          </a:blip>
          <a:srcRect b="11148" l="10264" r="16886" t="23505"/>
          <a:stretch/>
        </p:blipFill>
        <p:spPr>
          <a:xfrm>
            <a:off x="2695575" y="171450"/>
            <a:ext cx="2686050" cy="1807369"/>
          </a:xfrm>
          <a:prstGeom prst="rect">
            <a:avLst/>
          </a:prstGeom>
          <a:noFill/>
          <a:ln cap="flat" cmpd="sng" w="57150">
            <a:solidFill>
              <a:srgbClr val="000000"/>
            </a:solidFill>
            <a:prstDash val="solid"/>
            <a:miter lim="800000"/>
            <a:headEnd len="sm" w="sm" type="none"/>
            <a:tailEnd len="sm" w="sm" type="none"/>
          </a:ln>
        </p:spPr>
      </p:pic>
      <p:pic>
        <p:nvPicPr>
          <p:cNvPr descr="Picture 3" id="399" name="Google Shape;399;p60"/>
          <p:cNvPicPr preferRelativeResize="0"/>
          <p:nvPr/>
        </p:nvPicPr>
        <p:blipFill rotWithShape="1">
          <a:blip r:embed="rId5">
            <a:alphaModFix/>
          </a:blip>
          <a:srcRect b="0" l="0" r="0" t="0"/>
          <a:stretch/>
        </p:blipFill>
        <p:spPr>
          <a:xfrm>
            <a:off x="352425" y="2427684"/>
            <a:ext cx="3093244" cy="1976438"/>
          </a:xfrm>
          <a:prstGeom prst="rect">
            <a:avLst/>
          </a:prstGeom>
          <a:noFill/>
          <a:ln cap="flat" cmpd="sng" w="9525">
            <a:solidFill>
              <a:srgbClr val="000000"/>
            </a:solidFill>
            <a:prstDash val="solid"/>
            <a:miter lim="800000"/>
            <a:headEnd len="sm" w="sm" type="none"/>
            <a:tailEnd len="sm" w="sm" type="none"/>
          </a:ln>
        </p:spPr>
      </p:pic>
      <p:pic>
        <p:nvPicPr>
          <p:cNvPr descr="Picture 10" id="400" name="Google Shape;400;p60"/>
          <p:cNvPicPr preferRelativeResize="0"/>
          <p:nvPr/>
        </p:nvPicPr>
        <p:blipFill rotWithShape="1">
          <a:blip r:embed="rId6">
            <a:alphaModFix/>
          </a:blip>
          <a:srcRect b="0" l="0" r="0" t="0"/>
          <a:stretch/>
        </p:blipFill>
        <p:spPr>
          <a:xfrm>
            <a:off x="4100513" y="2957513"/>
            <a:ext cx="2562225" cy="2078832"/>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  http://www.theaudiopedia.com ✪✪✪✪✪&#10;&#10;What is MERIT GOOD? What does MERIT GOOD mean? MERIT GOOD meaning - MERIT GOOD definition - MERIT GOOD explanation.&#10;&#10;Source: Wikipedia.org article, adapted under https://creativecommons.org/licenses/by-sa/3.0/ license.&#10;&#10;SUBSCRIBE to our Google Earth flights channel - https://www.youtube.com/channel/UC6UuCPh7GrXznZi0Hz2YQnQ&#10;&#10;The concept of a merit good introduced in economics by Richard Musgrave (1957, 1959) is a commodity which is judged that an individual or society should have on the basis of some concept of need, rather than ability and willingness to pay. The term is, perhaps, less often used today than it was in the 1960s to 1980s but the concept still lies behind many economic actions by governments which are not performed specifically for financial reasons or by supporting incomes (e.g. via tax rebates). Examples include the provision of food stamps to support nutrition, the delivery of health services to improve quality of life and reduce morbidity, subsidized housing and arguably education.&#10;&#10;In many cases, merit goods provide services which it is argued should apply universally to everyone in a particular situation, a view that is close to the concept of primary goods found in work by philosopher John Rawls or discussions about social inclusion. On the supply side, it is sometimes suggested that there will be more support in society for implicit redistribution via the provision of certain kinds of goods and services, rather than explicit redistribution through income. Alternatively, it is sometimes suggested that society in general may be in a better position to determine what individuals need (such arguments are often criticised for being paternalistic, often by those who would like to reduce to a minimum economic activity by government).&#10;&#10;Sometimes, merit and demerit goods are simply seen as an extension of the idea of externalities. A merit good may be described as a good that has positive externalities associated with it. Thus, an inoculation against a contagious disease may be seen as a merit good. This is because others who may not now catch the disease from the inoculated person also benefit.&#10;&#10;However, merit and demerit goods can be defined in a different way which makes it different from externalities. The essence of merit and demerit goods is to do with an information failure to the consumer. This arises because consumers do not perceive quite how good or bad the good is for them: either they do not have the right information or lack relevant information. With this definition, a merit good is defined as good that is better for a person than the person who may consume the good realises.&#10;&#10;Other possible rationales for treating some commodities as merit (or demerit) goods include public-goods aspects of a commodity, imposing community standards (prostitution, drugs, etc.), immaturity or incapacity, and addiction. A common element of all of these is recommending for or against some goods on a basis other than consumer choice. However, there is no reason why governments should not consult their populations on such issues as they increasingly do in a number of economic contexts (e.g., development planning by the World Bank or resource allocation in health systems using information on health-benefits).&#10;&#10;In the case of education, it can be argued that those lacking education are incapable of making an informed choice about the benefits of education, which would warrant compulsion (Musgrave, 1959, 14). In this case, the implementation of consumer sovereignty is the motivation, rather than rejection of consumer sovereignty.&#10;&#10;Public Choice Theory suggests that good government policies are an under-supplied merit good in a democracy.&#10;&#10;A merit good can be defined as a good which would be under-consumed (and under-produced) in the free market economy. This is due to two main reasons:&#10;&#10;1. When consumed, a merit good creates positive externalities (an externality being a third party/spill-over effect which arises from the consumption or production of the good/service). This means that there is a divergence between private benefit and public benefit when a merit good is consumed (i.e. the public benefit is greater than the private benefit). However, as consumers only take into account private benefits when consuming merit goods, it means that they are under-consumed (and so under-produced).&#10;&#10;2. Individuals are myopic, they are short-term utility maximisers and so do not take into account the long term benefits of consuming a merit good and so they are under-consumed." id="405" name="Google Shape;405;p61" title="What is MERIT GOOD? What does MERIT GOOD mean? MERIT GOOD meaning, definition &amp; explanation">
            <a:hlinkClick r:id="rId3"/>
          </p:cNvPr>
          <p:cNvPicPr preferRelativeResize="0"/>
          <p:nvPr/>
        </p:nvPicPr>
        <p:blipFill>
          <a:blip r:embed="rId4">
            <a:alphaModFix/>
          </a:blip>
          <a:stretch>
            <a:fillRect/>
          </a:stretch>
        </p:blipFill>
        <p:spPr>
          <a:xfrm>
            <a:off x="1183350" y="85150"/>
            <a:ext cx="6492700" cy="486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4"/>
          <p:cNvSpPr txBox="1"/>
          <p:nvPr/>
        </p:nvSpPr>
        <p:spPr>
          <a:xfrm>
            <a:off x="0" y="296750"/>
            <a:ext cx="8939400" cy="45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What is market failure?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Markets fail when the free market forces of demand and supply lead to an allocation of resources that does not maximise the welfare of a country’s citizens. It means that the marginal social costs that result from the production and consumption of a good do not equal the marginal social benefits.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Economists often express market failure as a misallocation of resources or where resources have been allocated inefficiently.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Shortages </a:t>
            </a:r>
            <a:endParaRPr/>
          </a:p>
          <a:p>
            <a:pPr indent="-317500" lvl="0" marL="457200" rtl="0" algn="l">
              <a:spcBef>
                <a:spcPts val="0"/>
              </a:spcBef>
              <a:spcAft>
                <a:spcPts val="0"/>
              </a:spcAft>
              <a:buSzPts val="1400"/>
              <a:buChar char="●"/>
            </a:pPr>
            <a:r>
              <a:rPr lang="en"/>
              <a:t>Surpluses</a:t>
            </a:r>
            <a:endParaRPr/>
          </a:p>
          <a:p>
            <a:pPr indent="-317500" lvl="0" marL="457200" rtl="0" algn="l">
              <a:spcBef>
                <a:spcPts val="0"/>
              </a:spcBef>
              <a:spcAft>
                <a:spcPts val="0"/>
              </a:spcAft>
              <a:buSzPts val="1400"/>
              <a:buChar char="●"/>
            </a:pPr>
            <a:r>
              <a:rPr lang="en"/>
              <a:t>High Prices</a:t>
            </a:r>
            <a:endParaRPr/>
          </a:p>
          <a:p>
            <a:pPr indent="-317500" lvl="0" marL="457200" rtl="0" algn="l">
              <a:spcBef>
                <a:spcPts val="0"/>
              </a:spcBef>
              <a:spcAft>
                <a:spcPts val="0"/>
              </a:spcAft>
              <a:buSzPts val="1400"/>
              <a:buChar char="●"/>
            </a:pPr>
            <a:r>
              <a:rPr lang="en"/>
              <a:t>Poor quality </a:t>
            </a:r>
            <a:endParaRPr/>
          </a:p>
          <a:p>
            <a:pPr indent="-317500" lvl="0" marL="457200" rtl="0" algn="l">
              <a:spcBef>
                <a:spcPts val="0"/>
              </a:spcBef>
              <a:spcAft>
                <a:spcPts val="0"/>
              </a:spcAft>
              <a:buSzPts val="1400"/>
              <a:buChar char="●"/>
            </a:pPr>
            <a:r>
              <a:rPr lang="en"/>
              <a:t>Lack of innovation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market failure occurs when the community/social surplus (consumer surplus plus producer surplus) is not maximised.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nvSpPr>
        <p:spPr>
          <a:xfrm>
            <a:off x="280988" y="145256"/>
            <a:ext cx="8229600" cy="40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Merit Goods </a:t>
            </a:r>
            <a:endParaRPr sz="1100"/>
          </a:p>
        </p:txBody>
      </p:sp>
      <p:grpSp>
        <p:nvGrpSpPr>
          <p:cNvPr id="411" name="Google Shape;411;p62"/>
          <p:cNvGrpSpPr/>
          <p:nvPr/>
        </p:nvGrpSpPr>
        <p:grpSpPr>
          <a:xfrm>
            <a:off x="4537493" y="1988178"/>
            <a:ext cx="4247010" cy="3186996"/>
            <a:chOff x="4461003" y="2067403"/>
            <a:chExt cx="4901338" cy="3677586"/>
          </a:xfrm>
        </p:grpSpPr>
        <p:grpSp>
          <p:nvGrpSpPr>
            <p:cNvPr id="412" name="Google Shape;412;p62"/>
            <p:cNvGrpSpPr/>
            <p:nvPr/>
          </p:nvGrpSpPr>
          <p:grpSpPr>
            <a:xfrm>
              <a:off x="4461003" y="2067403"/>
              <a:ext cx="4901338" cy="3677586"/>
              <a:chOff x="139700" y="2081452"/>
              <a:chExt cx="5386086" cy="4849777"/>
            </a:xfrm>
          </p:grpSpPr>
          <p:cxnSp>
            <p:nvCxnSpPr>
              <p:cNvPr id="413" name="Google Shape;413;p62"/>
              <p:cNvCxnSpPr/>
              <p:nvPr/>
            </p:nvCxnSpPr>
            <p:spPr>
              <a:xfrm>
                <a:off x="597220" y="2248122"/>
                <a:ext cx="0" cy="3429300"/>
              </a:xfrm>
              <a:prstGeom prst="straightConnector1">
                <a:avLst/>
              </a:prstGeom>
              <a:noFill/>
              <a:ln cap="flat" cmpd="sng" w="38100">
                <a:solidFill>
                  <a:srgbClr val="000000"/>
                </a:solidFill>
                <a:prstDash val="solid"/>
                <a:miter lim="800000"/>
                <a:headEnd len="med" w="med" type="none"/>
                <a:tailEnd len="med" w="med" type="none"/>
              </a:ln>
            </p:spPr>
          </p:cxnSp>
          <p:cxnSp>
            <p:nvCxnSpPr>
              <p:cNvPr id="414" name="Google Shape;414;p62"/>
              <p:cNvCxnSpPr/>
              <p:nvPr/>
            </p:nvCxnSpPr>
            <p:spPr>
              <a:xfrm>
                <a:off x="583630" y="5702908"/>
                <a:ext cx="4077000" cy="0"/>
              </a:xfrm>
              <a:prstGeom prst="straightConnector1">
                <a:avLst/>
              </a:prstGeom>
              <a:noFill/>
              <a:ln cap="flat" cmpd="sng" w="38100">
                <a:solidFill>
                  <a:srgbClr val="000000"/>
                </a:solidFill>
                <a:prstDash val="solid"/>
                <a:miter lim="800000"/>
                <a:headEnd len="med" w="med" type="none"/>
                <a:tailEnd len="med" w="med" type="none"/>
              </a:ln>
            </p:spPr>
          </p:cxnSp>
          <p:sp>
            <p:nvSpPr>
              <p:cNvPr id="415" name="Google Shape;415;p62"/>
              <p:cNvSpPr txBox="1"/>
              <p:nvPr/>
            </p:nvSpPr>
            <p:spPr>
              <a:xfrm>
                <a:off x="165369" y="2108627"/>
                <a:ext cx="647700" cy="50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00"/>
                  <a:buFont typeface="Times New Roman"/>
                  <a:buNone/>
                </a:pPr>
                <a:r>
                  <a:rPr b="0" i="0" lang="en" sz="1700" u="none">
                    <a:solidFill>
                      <a:srgbClr val="000000"/>
                    </a:solidFill>
                    <a:latin typeface="Times New Roman"/>
                    <a:ea typeface="Times New Roman"/>
                    <a:cs typeface="Times New Roman"/>
                    <a:sym typeface="Times New Roman"/>
                  </a:rPr>
                  <a:t>P</a:t>
                </a:r>
                <a:endParaRPr sz="1100"/>
              </a:p>
            </p:txBody>
          </p:sp>
          <p:sp>
            <p:nvSpPr>
              <p:cNvPr id="416" name="Google Shape;416;p62"/>
              <p:cNvSpPr txBox="1"/>
              <p:nvPr/>
            </p:nvSpPr>
            <p:spPr>
              <a:xfrm>
                <a:off x="4317778" y="5753634"/>
                <a:ext cx="609900" cy="54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900"/>
                  <a:buFont typeface="Times New Roman"/>
                  <a:buNone/>
                </a:pPr>
                <a:r>
                  <a:rPr b="0" i="0" lang="en" sz="1900" u="none">
                    <a:solidFill>
                      <a:srgbClr val="000000"/>
                    </a:solidFill>
                    <a:latin typeface="Times New Roman"/>
                    <a:ea typeface="Times New Roman"/>
                    <a:cs typeface="Times New Roman"/>
                    <a:sym typeface="Times New Roman"/>
                  </a:rPr>
                  <a:t>Q</a:t>
                </a:r>
                <a:endParaRPr sz="1100"/>
              </a:p>
            </p:txBody>
          </p:sp>
          <p:cxnSp>
            <p:nvCxnSpPr>
              <p:cNvPr id="417" name="Google Shape;417;p62"/>
              <p:cNvCxnSpPr/>
              <p:nvPr/>
            </p:nvCxnSpPr>
            <p:spPr>
              <a:xfrm>
                <a:off x="850894" y="2418416"/>
                <a:ext cx="3518100" cy="2983800"/>
              </a:xfrm>
              <a:prstGeom prst="straightConnector1">
                <a:avLst/>
              </a:prstGeom>
              <a:noFill/>
              <a:ln cap="flat" cmpd="sng" w="38100">
                <a:solidFill>
                  <a:srgbClr val="FF0000"/>
                </a:solidFill>
                <a:prstDash val="solid"/>
                <a:miter lim="800000"/>
                <a:headEnd len="med" w="med" type="none"/>
                <a:tailEnd len="med" w="med" type="none"/>
              </a:ln>
            </p:spPr>
          </p:cxnSp>
          <p:sp>
            <p:nvSpPr>
              <p:cNvPr id="418" name="Google Shape;418;p62"/>
              <p:cNvSpPr txBox="1"/>
              <p:nvPr/>
            </p:nvSpPr>
            <p:spPr>
              <a:xfrm>
                <a:off x="4369117" y="5269927"/>
                <a:ext cx="1016100" cy="444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MSB</a:t>
                </a:r>
                <a:endParaRPr sz="1100"/>
              </a:p>
            </p:txBody>
          </p:sp>
          <p:cxnSp>
            <p:nvCxnSpPr>
              <p:cNvPr id="419" name="Google Shape;419;p62"/>
              <p:cNvCxnSpPr/>
              <p:nvPr/>
            </p:nvCxnSpPr>
            <p:spPr>
              <a:xfrm flipH="1" rot="10800000">
                <a:off x="761806" y="2412869"/>
                <a:ext cx="3492600" cy="3112500"/>
              </a:xfrm>
              <a:prstGeom prst="straightConnector1">
                <a:avLst/>
              </a:prstGeom>
              <a:noFill/>
              <a:ln cap="flat" cmpd="sng" w="38100">
                <a:solidFill>
                  <a:srgbClr val="0000FF"/>
                </a:solidFill>
                <a:prstDash val="solid"/>
                <a:miter lim="800000"/>
                <a:headEnd len="med" w="med" type="none"/>
                <a:tailEnd len="med" w="med" type="none"/>
              </a:ln>
            </p:spPr>
          </p:cxnSp>
          <p:sp>
            <p:nvSpPr>
              <p:cNvPr id="420" name="Google Shape;420;p62"/>
              <p:cNvSpPr txBox="1"/>
              <p:nvPr/>
            </p:nvSpPr>
            <p:spPr>
              <a:xfrm>
                <a:off x="4228691" y="2286167"/>
                <a:ext cx="964800" cy="779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S=MSC</a:t>
                </a:r>
                <a:endParaRPr sz="1100"/>
              </a:p>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=MPC</a:t>
                </a:r>
                <a:endParaRPr sz="1100"/>
              </a:p>
            </p:txBody>
          </p:sp>
          <p:cxnSp>
            <p:nvCxnSpPr>
              <p:cNvPr id="421" name="Google Shape;421;p62"/>
              <p:cNvCxnSpPr/>
              <p:nvPr/>
            </p:nvCxnSpPr>
            <p:spPr>
              <a:xfrm>
                <a:off x="1039640" y="3693806"/>
                <a:ext cx="1768200" cy="1554300"/>
              </a:xfrm>
              <a:prstGeom prst="straightConnector1">
                <a:avLst/>
              </a:prstGeom>
              <a:noFill/>
              <a:ln cap="flat" cmpd="sng" w="38100">
                <a:solidFill>
                  <a:srgbClr val="00B050"/>
                </a:solidFill>
                <a:prstDash val="solid"/>
                <a:miter lim="800000"/>
                <a:headEnd len="med" w="med" type="none"/>
                <a:tailEnd len="med" w="med" type="none"/>
              </a:ln>
            </p:spPr>
          </p:cxnSp>
          <p:sp>
            <p:nvSpPr>
              <p:cNvPr id="422" name="Google Shape;422;p62"/>
              <p:cNvSpPr txBox="1"/>
              <p:nvPr/>
            </p:nvSpPr>
            <p:spPr>
              <a:xfrm>
                <a:off x="2782142" y="5126809"/>
                <a:ext cx="990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D=MPB</a:t>
                </a:r>
                <a:endParaRPr sz="1100"/>
              </a:p>
            </p:txBody>
          </p:sp>
          <p:cxnSp>
            <p:nvCxnSpPr>
              <p:cNvPr id="423" name="Google Shape;423;p62"/>
              <p:cNvCxnSpPr/>
              <p:nvPr/>
            </p:nvCxnSpPr>
            <p:spPr>
              <a:xfrm>
                <a:off x="583630" y="4470997"/>
                <a:ext cx="1371000" cy="0"/>
              </a:xfrm>
              <a:prstGeom prst="straightConnector1">
                <a:avLst/>
              </a:prstGeom>
              <a:noFill/>
              <a:ln cap="sq" cmpd="sng" w="38100">
                <a:solidFill>
                  <a:srgbClr val="FFD700"/>
                </a:solidFill>
                <a:prstDash val="solid"/>
                <a:miter lim="800000"/>
                <a:headEnd len="med" w="med" type="oval"/>
                <a:tailEnd len="med" w="med" type="oval"/>
              </a:ln>
            </p:spPr>
          </p:cxnSp>
          <p:cxnSp>
            <p:nvCxnSpPr>
              <p:cNvPr id="424" name="Google Shape;424;p62"/>
              <p:cNvCxnSpPr/>
              <p:nvPr/>
            </p:nvCxnSpPr>
            <p:spPr>
              <a:xfrm>
                <a:off x="1954680" y="4527158"/>
                <a:ext cx="1500" cy="1163100"/>
              </a:xfrm>
              <a:prstGeom prst="straightConnector1">
                <a:avLst/>
              </a:prstGeom>
              <a:noFill/>
              <a:ln cap="sq" cmpd="sng" w="38100">
                <a:solidFill>
                  <a:srgbClr val="FFD700"/>
                </a:solidFill>
                <a:prstDash val="solid"/>
                <a:miter lim="800000"/>
                <a:headEnd len="med" w="med" type="oval"/>
                <a:tailEnd len="med" w="med" type="oval"/>
              </a:ln>
            </p:spPr>
          </p:cxnSp>
          <p:cxnSp>
            <p:nvCxnSpPr>
              <p:cNvPr id="425" name="Google Shape;425;p62"/>
              <p:cNvCxnSpPr/>
              <p:nvPr/>
            </p:nvCxnSpPr>
            <p:spPr>
              <a:xfrm>
                <a:off x="597220" y="3898521"/>
                <a:ext cx="2006700" cy="0"/>
              </a:xfrm>
              <a:prstGeom prst="straightConnector1">
                <a:avLst/>
              </a:prstGeom>
              <a:noFill/>
              <a:ln cap="sq" cmpd="sng" w="38100">
                <a:solidFill>
                  <a:srgbClr val="FFD700"/>
                </a:solidFill>
                <a:prstDash val="solid"/>
                <a:miter lim="800000"/>
                <a:headEnd len="med" w="med" type="oval"/>
                <a:tailEnd len="med" w="med" type="oval"/>
              </a:ln>
            </p:spPr>
          </p:cxnSp>
          <p:cxnSp>
            <p:nvCxnSpPr>
              <p:cNvPr id="426" name="Google Shape;426;p62"/>
              <p:cNvCxnSpPr/>
              <p:nvPr/>
            </p:nvCxnSpPr>
            <p:spPr>
              <a:xfrm>
                <a:off x="2590376" y="3885839"/>
                <a:ext cx="0" cy="1817100"/>
              </a:xfrm>
              <a:prstGeom prst="straightConnector1">
                <a:avLst/>
              </a:prstGeom>
              <a:noFill/>
              <a:ln cap="sq" cmpd="sng" w="38100">
                <a:solidFill>
                  <a:srgbClr val="FFD700"/>
                </a:solidFill>
                <a:prstDash val="solid"/>
                <a:miter lim="800000"/>
                <a:headEnd len="med" w="med" type="oval"/>
                <a:tailEnd len="med" w="med" type="oval"/>
              </a:ln>
            </p:spPr>
          </p:cxnSp>
          <p:sp>
            <p:nvSpPr>
              <p:cNvPr id="427" name="Google Shape;427;p62"/>
              <p:cNvSpPr txBox="1"/>
              <p:nvPr/>
            </p:nvSpPr>
            <p:spPr>
              <a:xfrm>
                <a:off x="2437870" y="5715589"/>
                <a:ext cx="558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428" name="Google Shape;428;p62"/>
              <p:cNvSpPr txBox="1"/>
              <p:nvPr/>
            </p:nvSpPr>
            <p:spPr>
              <a:xfrm>
                <a:off x="1815763" y="5715589"/>
                <a:ext cx="6615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429" name="Google Shape;429;p62"/>
              <p:cNvSpPr txBox="1"/>
              <p:nvPr/>
            </p:nvSpPr>
            <p:spPr>
              <a:xfrm>
                <a:off x="139700" y="4262659"/>
                <a:ext cx="6357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430" name="Google Shape;430;p62"/>
              <p:cNvSpPr txBox="1"/>
              <p:nvPr/>
            </p:nvSpPr>
            <p:spPr>
              <a:xfrm>
                <a:off x="177449" y="3733662"/>
                <a:ext cx="558600" cy="441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431" name="Google Shape;431;p62"/>
              <p:cNvSpPr txBox="1"/>
              <p:nvPr/>
            </p:nvSpPr>
            <p:spPr>
              <a:xfrm>
                <a:off x="3031286" y="4168454"/>
                <a:ext cx="2494500" cy="695700"/>
              </a:xfrm>
              <a:prstGeom prst="rect">
                <a:avLst/>
              </a:prstGeom>
              <a:solidFill>
                <a:srgbClr val="F2CED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distance b/w MSB </a:t>
                </a:r>
                <a:endParaRPr sz="1100"/>
              </a:p>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&amp; MPB = external benefits</a:t>
                </a:r>
                <a:endParaRPr sz="1100"/>
              </a:p>
            </p:txBody>
          </p:sp>
          <p:sp>
            <p:nvSpPr>
              <p:cNvPr id="432" name="Google Shape;432;p62"/>
              <p:cNvSpPr txBox="1"/>
              <p:nvPr/>
            </p:nvSpPr>
            <p:spPr>
              <a:xfrm>
                <a:off x="1848983" y="2081452"/>
                <a:ext cx="1375500" cy="779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6820"/>
                  </a:buClr>
                  <a:buSzPts val="1400"/>
                  <a:buFont typeface="Times New Roman"/>
                  <a:buNone/>
                </a:pPr>
                <a:r>
                  <a:rPr b="1" i="0" lang="en" sz="1400" u="none">
                    <a:solidFill>
                      <a:srgbClr val="FF6820"/>
                    </a:solidFill>
                    <a:latin typeface="Times New Roman"/>
                    <a:ea typeface="Times New Roman"/>
                    <a:cs typeface="Times New Roman"/>
                    <a:sym typeface="Times New Roman"/>
                  </a:rPr>
                  <a:t>Market for Education</a:t>
                </a:r>
                <a:endParaRPr sz="1100"/>
              </a:p>
            </p:txBody>
          </p:sp>
          <p:sp>
            <p:nvSpPr>
              <p:cNvPr id="433" name="Google Shape;433;p62"/>
              <p:cNvSpPr txBox="1"/>
              <p:nvPr/>
            </p:nvSpPr>
            <p:spPr>
              <a:xfrm>
                <a:off x="761806" y="6235529"/>
                <a:ext cx="3962100" cy="695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Q</a:t>
                </a:r>
                <a:r>
                  <a:rPr b="0" baseline="-25000" i="0" lang="en" sz="1200" u="none">
                    <a:solidFill>
                      <a:srgbClr val="000000"/>
                    </a:solidFill>
                    <a:latin typeface="Times New Roman"/>
                    <a:ea typeface="Times New Roman"/>
                    <a:cs typeface="Times New Roman"/>
                    <a:sym typeface="Times New Roman"/>
                  </a:rPr>
                  <a:t>so</a:t>
                </a:r>
                <a:r>
                  <a:rPr b="0" i="0" lang="en" sz="1200" u="none">
                    <a:solidFill>
                      <a:srgbClr val="000000"/>
                    </a:solidFill>
                    <a:latin typeface="Times New Roman"/>
                    <a:ea typeface="Times New Roman"/>
                    <a:cs typeface="Times New Roman"/>
                    <a:sym typeface="Times New Roman"/>
                  </a:rPr>
                  <a:t> &gt; Q</a:t>
                </a:r>
                <a:r>
                  <a:rPr b="0" baseline="-25000" i="0" lang="en" sz="1200" u="none">
                    <a:solidFill>
                      <a:srgbClr val="000000"/>
                    </a:solidFill>
                    <a:latin typeface="Times New Roman"/>
                    <a:ea typeface="Times New Roman"/>
                    <a:cs typeface="Times New Roman"/>
                    <a:sym typeface="Times New Roman"/>
                  </a:rPr>
                  <a:t>e</a:t>
                </a:r>
                <a:r>
                  <a:rPr b="0" i="0" lang="en" sz="1200" u="none">
                    <a:solidFill>
                      <a:srgbClr val="000000"/>
                    </a:solidFill>
                    <a:latin typeface="Times New Roman"/>
                    <a:ea typeface="Times New Roman"/>
                    <a:cs typeface="Times New Roman"/>
                    <a:sym typeface="Times New Roman"/>
                  </a:rPr>
                  <a:t>: resources are under-allocated towards the education industry</a:t>
                </a:r>
                <a:endParaRPr sz="1100"/>
              </a:p>
            </p:txBody>
          </p:sp>
        </p:grpSp>
        <p:sp>
          <p:nvSpPr>
            <p:cNvPr id="434" name="Google Shape;434;p62"/>
            <p:cNvSpPr/>
            <p:nvPr/>
          </p:nvSpPr>
          <p:spPr>
            <a:xfrm>
              <a:off x="6754325" y="3527847"/>
              <a:ext cx="244500" cy="789900"/>
            </a:xfrm>
            <a:prstGeom prst="rightBrace">
              <a:avLst>
                <a:gd fmla="val 557" name="adj1"/>
                <a:gd fmla="val 50000" name="adj2"/>
              </a:avLst>
            </a:prstGeom>
            <a:noFill/>
            <a:ln cap="flat" cmpd="sng" w="1270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435" name="Google Shape;435;p62"/>
            <p:cNvSpPr/>
            <p:nvPr/>
          </p:nvSpPr>
          <p:spPr>
            <a:xfrm rot="-5400000">
              <a:off x="6390285" y="4874166"/>
              <a:ext cx="162000" cy="717300"/>
            </a:xfrm>
            <a:prstGeom prst="leftBrace">
              <a:avLst>
                <a:gd fmla="val 407" name="adj1"/>
                <a:gd fmla="val 50000" name="adj2"/>
              </a:avLst>
            </a:prstGeom>
            <a:noFill/>
            <a:ln cap="flat" cmpd="sng" w="19050">
              <a:solidFill>
                <a:schemeClr val="accent2"/>
              </a:solidFill>
              <a:prstDash val="solid"/>
              <a:miter lim="800000"/>
              <a:headEnd len="sm" w="sm" type="none"/>
              <a:tailEnd len="sm" w="sm" type="none"/>
            </a:ln>
            <a:effectLst>
              <a:outerShdw blurRad="63500" dir="2700000" dist="38100">
                <a:srgbClr val="000000">
                  <a:alpha val="39610"/>
                </a:srgbClr>
              </a:outerShdw>
            </a:effectLst>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grpSp>
      <p:sp>
        <p:nvSpPr>
          <p:cNvPr id="436" name="Google Shape;436;p62"/>
          <p:cNvSpPr txBox="1"/>
          <p:nvPr/>
        </p:nvSpPr>
        <p:spPr>
          <a:xfrm>
            <a:off x="158353" y="753665"/>
            <a:ext cx="3729000" cy="3763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41413"/>
              </a:buClr>
              <a:buSzPts val="1200"/>
              <a:buFont typeface="Calibri"/>
              <a:buNone/>
            </a:pPr>
            <a:r>
              <a:rPr b="0" i="0" lang="en" sz="1200" u="none">
                <a:solidFill>
                  <a:srgbClr val="141413"/>
                </a:solidFill>
                <a:latin typeface="Calibri"/>
                <a:ea typeface="Calibri"/>
                <a:cs typeface="Calibri"/>
                <a:sym typeface="Calibri"/>
              </a:rPr>
              <a:t>Are goods that are held to be desirable for consumers, but which are underprovided by the market. </a:t>
            </a:r>
            <a:endParaRPr sz="1100"/>
          </a:p>
          <a:p>
            <a:pPr indent="0" lvl="0" marL="0" marR="0" rtl="0" algn="l">
              <a:lnSpc>
                <a:spcPct val="100000"/>
              </a:lnSpc>
              <a:spcBef>
                <a:spcPts val="0"/>
              </a:spcBef>
              <a:spcAft>
                <a:spcPts val="0"/>
              </a:spcAft>
              <a:buClr>
                <a:srgbClr val="141413"/>
              </a:buClr>
              <a:buSzPts val="1200"/>
              <a:buFont typeface="Calibri"/>
              <a:buNone/>
            </a:pPr>
            <a:r>
              <a:rPr b="0" i="0" lang="en" sz="1200" u="none">
                <a:solidFill>
                  <a:srgbClr val="141413"/>
                </a:solidFill>
                <a:latin typeface="Calibri"/>
                <a:ea typeface="Calibri"/>
                <a:cs typeface="Calibri"/>
                <a:sym typeface="Calibri"/>
              </a:rPr>
              <a:t>Reasons for under-provision include:</a:t>
            </a:r>
            <a:endParaRPr sz="1100"/>
          </a:p>
          <a:p>
            <a:pPr indent="-76200" lvl="0" marL="0" marR="0" rtl="0" algn="l">
              <a:lnSpc>
                <a:spcPct val="100000"/>
              </a:lnSpc>
              <a:spcBef>
                <a:spcPts val="0"/>
              </a:spcBef>
              <a:spcAft>
                <a:spcPts val="0"/>
              </a:spcAft>
              <a:buClr>
                <a:srgbClr val="141413"/>
              </a:buClr>
              <a:buSzPts val="1200"/>
              <a:buFont typeface="Calibri"/>
              <a:buAutoNum type="romanLcPeriod"/>
            </a:pPr>
            <a:r>
              <a:rPr b="0" i="0" lang="en" sz="1200" u="none">
                <a:solidFill>
                  <a:srgbClr val="141413"/>
                </a:solidFill>
                <a:latin typeface="Calibri"/>
                <a:ea typeface="Calibri"/>
                <a:cs typeface="Calibri"/>
                <a:sym typeface="Calibri"/>
              </a:rPr>
              <a:t>The good may have positive externalities. In this case too little is provided by the market. immunization programs .</a:t>
            </a:r>
            <a:endParaRPr sz="1100"/>
          </a:p>
          <a:p>
            <a:pPr indent="-76200" lvl="0" marL="0" marR="0" rtl="0" algn="l">
              <a:lnSpc>
                <a:spcPct val="100000"/>
              </a:lnSpc>
              <a:spcBef>
                <a:spcPts val="0"/>
              </a:spcBef>
              <a:spcAft>
                <a:spcPts val="0"/>
              </a:spcAft>
              <a:buClr>
                <a:srgbClr val="141413"/>
              </a:buClr>
              <a:buSzPts val="1200"/>
              <a:buFont typeface="Calibri"/>
              <a:buAutoNum type="romanLcPeriod"/>
            </a:pPr>
            <a:r>
              <a:rPr b="0" i="0" lang="en" sz="1200" u="none">
                <a:solidFill>
                  <a:srgbClr val="141413"/>
                </a:solidFill>
                <a:latin typeface="Calibri"/>
                <a:ea typeface="Calibri"/>
                <a:cs typeface="Calibri"/>
                <a:sym typeface="Calibri"/>
              </a:rPr>
              <a:t>Low levels of income and poverty. Some consumers may want certain goods or services but </a:t>
            </a:r>
            <a:r>
              <a:rPr b="1" i="0" lang="en" sz="1200" u="none">
                <a:solidFill>
                  <a:srgbClr val="0096FF"/>
                </a:solidFill>
                <a:latin typeface="Calibri"/>
                <a:ea typeface="Calibri"/>
                <a:cs typeface="Calibri"/>
                <a:sym typeface="Calibri"/>
              </a:rPr>
              <a:t>cannot afford</a:t>
            </a:r>
            <a:r>
              <a:rPr b="0" i="0" lang="en" sz="1200" u="none">
                <a:solidFill>
                  <a:srgbClr val="141413"/>
                </a:solidFill>
                <a:latin typeface="Calibri"/>
                <a:ea typeface="Calibri"/>
                <a:cs typeface="Calibri"/>
                <a:sym typeface="Calibri"/>
              </a:rPr>
              <a:t> to buy them. Examples include health care services, medicines, education and recreational facilities, which people on low incomes often cannot afford to buy in the market.</a:t>
            </a:r>
            <a:endParaRPr sz="1100"/>
          </a:p>
          <a:p>
            <a:pPr indent="-76200" lvl="0" marL="0" marR="0" rtl="0" algn="l">
              <a:lnSpc>
                <a:spcPct val="100000"/>
              </a:lnSpc>
              <a:spcBef>
                <a:spcPts val="0"/>
              </a:spcBef>
              <a:spcAft>
                <a:spcPts val="0"/>
              </a:spcAft>
              <a:buClr>
                <a:srgbClr val="141413"/>
              </a:buClr>
              <a:buSzPts val="1200"/>
              <a:buFont typeface="Calibri"/>
              <a:buAutoNum type="romanLcPeriod"/>
            </a:pPr>
            <a:r>
              <a:rPr b="0" i="0" lang="en" sz="1200" u="none">
                <a:solidFill>
                  <a:srgbClr val="141413"/>
                </a:solidFill>
                <a:latin typeface="Calibri"/>
                <a:ea typeface="Calibri"/>
                <a:cs typeface="Calibri"/>
                <a:sym typeface="Calibri"/>
              </a:rPr>
              <a:t>Consumer ignorance. Consumers may be better off if they consume certain goods and services but they may be </a:t>
            </a:r>
            <a:r>
              <a:rPr b="1" i="0" lang="en" sz="1200" u="none">
                <a:solidFill>
                  <a:srgbClr val="0096FF"/>
                </a:solidFill>
                <a:latin typeface="Calibri"/>
                <a:ea typeface="Calibri"/>
                <a:cs typeface="Calibri"/>
                <a:sym typeface="Calibri"/>
              </a:rPr>
              <a:t>ignorant of the benefits,</a:t>
            </a:r>
            <a:r>
              <a:rPr b="0" i="0" lang="en" sz="1200" u="none">
                <a:solidFill>
                  <a:srgbClr val="141413"/>
                </a:solidFill>
                <a:latin typeface="Calibri"/>
                <a:ea typeface="Calibri"/>
                <a:cs typeface="Calibri"/>
                <a:sym typeface="Calibri"/>
              </a:rPr>
              <a:t> and so do not demand them. E,g preventive health care (such as immunisation, annual health check-ups) can prevent serious diseases, but lack of knowledge about the benefits may lead consumers to demand too little of these services.</a:t>
            </a:r>
            <a:endParaRPr sz="1100"/>
          </a:p>
        </p:txBody>
      </p:sp>
      <p:sp>
        <p:nvSpPr>
          <p:cNvPr id="437" name="Google Shape;437;p62"/>
          <p:cNvSpPr txBox="1"/>
          <p:nvPr/>
        </p:nvSpPr>
        <p:spPr>
          <a:xfrm>
            <a:off x="4393406" y="161925"/>
            <a:ext cx="4572000" cy="1108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22222"/>
              </a:buClr>
              <a:buSzPts val="1400"/>
              <a:buFont typeface="Arial"/>
              <a:buNone/>
            </a:pPr>
            <a:r>
              <a:rPr b="1" i="0" lang="en" sz="1400" u="none">
                <a:solidFill>
                  <a:srgbClr val="222222"/>
                </a:solidFill>
                <a:latin typeface="Arial"/>
                <a:ea typeface="Arial"/>
                <a:cs typeface="Arial"/>
                <a:sym typeface="Arial"/>
              </a:rPr>
              <a:t>Merit goods</a:t>
            </a:r>
            <a:r>
              <a:rPr b="0" i="0" lang="en" sz="1400" u="none">
                <a:solidFill>
                  <a:srgbClr val="222222"/>
                </a:solidFill>
                <a:latin typeface="Arial"/>
                <a:ea typeface="Arial"/>
                <a:cs typeface="Arial"/>
                <a:sym typeface="Arial"/>
              </a:rPr>
              <a:t> are those </a:t>
            </a:r>
            <a:r>
              <a:rPr b="1" i="0" lang="en" sz="1400" u="none">
                <a:solidFill>
                  <a:srgbClr val="222222"/>
                </a:solidFill>
                <a:latin typeface="Arial"/>
                <a:ea typeface="Arial"/>
                <a:cs typeface="Arial"/>
                <a:sym typeface="Arial"/>
              </a:rPr>
              <a:t>goods</a:t>
            </a:r>
            <a:r>
              <a:rPr b="0" i="0" lang="en" sz="1400" u="none">
                <a:solidFill>
                  <a:srgbClr val="222222"/>
                </a:solidFill>
                <a:latin typeface="Arial"/>
                <a:ea typeface="Arial"/>
                <a:cs typeface="Arial"/>
                <a:sym typeface="Arial"/>
              </a:rPr>
              <a:t> and services that the government feels that people will under-consume, and which ought to be subsidised or provided free at the point of use so that consumption does not depend primarily on the ability to pay for the good or service.</a:t>
            </a:r>
            <a:endParaRPr sz="11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3"/>
          <p:cNvSpPr txBox="1"/>
          <p:nvPr/>
        </p:nvSpPr>
        <p:spPr>
          <a:xfrm>
            <a:off x="77075" y="328700"/>
            <a:ext cx="8652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In google classroom for </a:t>
            </a:r>
            <a:r>
              <a:rPr lang="en" sz="1300"/>
              <a:t>activity</a:t>
            </a:r>
            <a:r>
              <a:rPr lang="en" sz="1300"/>
              <a:t> </a:t>
            </a:r>
            <a:endParaRPr sz="1300"/>
          </a:p>
          <a:p>
            <a:pPr indent="0" lvl="0" marL="0" rtl="0" algn="l">
              <a:spcBef>
                <a:spcPts val="0"/>
              </a:spcBef>
              <a:spcAft>
                <a:spcPts val="0"/>
              </a:spcAft>
              <a:buNone/>
            </a:pPr>
            <a:r>
              <a:rPr lang="en" sz="1300"/>
              <a:t>Dr Beng Goh is a consultant physician at Royal London Hospital discusses the use of face masks to protect the population from Covid-19. He argues that as people use face masks together with social distancing and hand-washing, this will significantly reduce the transmission of coronavirus and saves people’s lives. France is the latest country to advise the use of face masks along with the US, Austria and Singapore. Covid-19 is often spread when tiny viral particles people breathe in crowded places like trains and buses. Masks are seen as an important way of preventing this. Masks protect those wearing them from contracting Covid-19 and they also protect third parties from contracting the infection as well.</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Questions</a:t>
            </a:r>
            <a:endParaRPr sz="1300"/>
          </a:p>
          <a:p>
            <a:pPr indent="0" lvl="0" marL="0" rtl="0" algn="l">
              <a:spcBef>
                <a:spcPts val="0"/>
              </a:spcBef>
              <a:spcAft>
                <a:spcPts val="0"/>
              </a:spcAft>
              <a:buNone/>
            </a:pPr>
            <a:r>
              <a:rPr lang="en" sz="1300"/>
              <a:t>a. Define the term merit good. [2]</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b. Explain two reasons why merit goods such as face masks might be under-provided in a free market economy. [4]</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Investigation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Research into other examples merit goods related to the Covid-19 crisis?</a:t>
            </a:r>
            <a:endParaRPr sz="1300"/>
          </a:p>
        </p:txBody>
      </p:sp>
      <p:pic>
        <p:nvPicPr>
          <p:cNvPr id="443" name="Google Shape;443;p63"/>
          <p:cNvPicPr preferRelativeResize="0"/>
          <p:nvPr/>
        </p:nvPicPr>
        <p:blipFill>
          <a:blip r:embed="rId3">
            <a:alphaModFix/>
          </a:blip>
          <a:stretch>
            <a:fillRect/>
          </a:stretch>
        </p:blipFill>
        <p:spPr>
          <a:xfrm>
            <a:off x="6840250" y="3147550"/>
            <a:ext cx="2211950" cy="173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nvSpPr>
        <p:spPr>
          <a:xfrm>
            <a:off x="100875" y="168100"/>
            <a:ext cx="8673300" cy="3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What is a merit good?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 Identify some examples from the video of goods that provide obvious positive benefits to any society.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Why are many merit goods under demanded (relative to the social optimum level of production), in free market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 What other reasons does the video give to explain why many merit goods are provided by governments?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Outline a criticism of merit good provision by governments.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5"/>
          <p:cNvSpPr txBox="1"/>
          <p:nvPr/>
        </p:nvSpPr>
        <p:spPr>
          <a:xfrm>
            <a:off x="0" y="112050"/>
            <a:ext cx="8897400" cy="3000000"/>
          </a:xfrm>
          <a:prstGeom prst="rect">
            <a:avLst/>
          </a:prstGeom>
          <a:noFill/>
          <a:ln>
            <a:noFill/>
          </a:ln>
        </p:spPr>
        <p:txBody>
          <a:bodyPr anchorCtr="0" anchor="t" bIns="91425" lIns="91425" spcFirstLastPara="1" rIns="91425" wrap="square" tIns="91425">
            <a:noAutofit/>
          </a:bodyPr>
          <a:lstStyle/>
          <a:p>
            <a:pPr indent="0" lvl="0" marL="0" rtl="0" algn="l">
              <a:lnSpc>
                <a:spcPct val="136363"/>
              </a:lnSpc>
              <a:spcBef>
                <a:spcPts val="0"/>
              </a:spcBef>
              <a:spcAft>
                <a:spcPts val="0"/>
              </a:spcAft>
              <a:buNone/>
            </a:pPr>
            <a:r>
              <a:rPr b="1" lang="en" sz="1300">
                <a:solidFill>
                  <a:srgbClr val="242424"/>
                </a:solidFill>
                <a:latin typeface="Trebuchet MS"/>
                <a:ea typeface="Trebuchet MS"/>
                <a:cs typeface="Trebuchet MS"/>
                <a:sym typeface="Trebuchet MS"/>
              </a:rPr>
              <a:t>Applying the theory to Flu vaccinations</a:t>
            </a:r>
            <a:endParaRPr b="1" sz="1300">
              <a:solidFill>
                <a:srgbClr val="242424"/>
              </a:solidFill>
              <a:latin typeface="Trebuchet MS"/>
              <a:ea typeface="Trebuchet MS"/>
              <a:cs typeface="Trebuchet MS"/>
              <a:sym typeface="Trebuchet MS"/>
            </a:endParaRPr>
          </a:p>
          <a:p>
            <a:pPr indent="0" lvl="0" marL="0" rtl="0" algn="l">
              <a:lnSpc>
                <a:spcPct val="136363"/>
              </a:lnSpc>
              <a:spcBef>
                <a:spcPts val="800"/>
              </a:spcBef>
              <a:spcAft>
                <a:spcPts val="0"/>
              </a:spcAft>
              <a:buNone/>
            </a:pPr>
            <a:r>
              <a:t/>
            </a:r>
            <a:endParaRPr b="1" sz="1300">
              <a:solidFill>
                <a:srgbClr val="242424"/>
              </a:solidFill>
              <a:latin typeface="Trebuchet MS"/>
              <a:ea typeface="Trebuchet MS"/>
              <a:cs typeface="Trebuchet MS"/>
              <a:sym typeface="Trebuchet MS"/>
            </a:endParaRPr>
          </a:p>
          <a:p>
            <a:pPr indent="0" lvl="0" marL="0" rtl="0" algn="l">
              <a:lnSpc>
                <a:spcPct val="136363"/>
              </a:lnSpc>
              <a:spcBef>
                <a:spcPts val="800"/>
              </a:spcBef>
              <a:spcAft>
                <a:spcPts val="0"/>
              </a:spcAft>
              <a:buNone/>
            </a:pPr>
            <a:r>
              <a:rPr b="1" lang="en" sz="1300">
                <a:solidFill>
                  <a:srgbClr val="242424"/>
                </a:solidFill>
                <a:latin typeface="Trebuchet MS"/>
                <a:ea typeface="Trebuchet MS"/>
                <a:cs typeface="Trebuchet MS"/>
                <a:sym typeface="Trebuchet MS"/>
              </a:rPr>
              <a:t>(a) What are the spillover costs associated with flu shots?</a:t>
            </a:r>
            <a:endParaRPr b="1" sz="1300">
              <a:solidFill>
                <a:srgbClr val="242424"/>
              </a:solidFill>
              <a:latin typeface="Trebuchet MS"/>
              <a:ea typeface="Trebuchet MS"/>
              <a:cs typeface="Trebuchet MS"/>
              <a:sym typeface="Trebuchet MS"/>
            </a:endParaRPr>
          </a:p>
          <a:p>
            <a:pPr indent="0" lvl="0" marL="0" rtl="0" algn="l">
              <a:lnSpc>
                <a:spcPct val="136363"/>
              </a:lnSpc>
              <a:spcBef>
                <a:spcPts val="800"/>
              </a:spcBef>
              <a:spcAft>
                <a:spcPts val="0"/>
              </a:spcAft>
              <a:buNone/>
            </a:pPr>
            <a:r>
              <a:t/>
            </a:r>
            <a:endParaRPr b="1" sz="1300">
              <a:solidFill>
                <a:srgbClr val="242424"/>
              </a:solidFill>
              <a:latin typeface="Trebuchet MS"/>
              <a:ea typeface="Trebuchet MS"/>
              <a:cs typeface="Trebuchet MS"/>
              <a:sym typeface="Trebuchet MS"/>
            </a:endParaRPr>
          </a:p>
          <a:p>
            <a:pPr indent="0" lvl="0" marL="0" rtl="0" algn="l">
              <a:lnSpc>
                <a:spcPct val="136363"/>
              </a:lnSpc>
              <a:spcBef>
                <a:spcPts val="800"/>
              </a:spcBef>
              <a:spcAft>
                <a:spcPts val="800"/>
              </a:spcAft>
              <a:buNone/>
            </a:pPr>
            <a:r>
              <a:rPr b="1" lang="en" sz="1300">
                <a:solidFill>
                  <a:srgbClr val="242424"/>
                </a:solidFill>
                <a:latin typeface="Trebuchet MS"/>
                <a:ea typeface="Trebuchet MS"/>
                <a:cs typeface="Trebuchet MS"/>
                <a:sym typeface="Trebuchet MS"/>
              </a:rPr>
              <a:t>(b) why does this represent a market failure in free market systems?</a:t>
            </a:r>
            <a:endParaRPr b="1" sz="1300">
              <a:solidFill>
                <a:srgbClr val="242424"/>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Britain is one of many European nations that have state-run health care system. Although the care has been criticized, an American says it saved her life. Charlie D'Agata reports." id="458" name="Google Shape;458;p66" title="The Upside Of British Health Care">
            <a:hlinkClick r:id="rId3"/>
          </p:cNvPr>
          <p:cNvPicPr preferRelativeResize="0"/>
          <p:nvPr/>
        </p:nvPicPr>
        <p:blipFill>
          <a:blip r:embed="rId4">
            <a:alphaModFix/>
          </a:blip>
          <a:stretch>
            <a:fillRect/>
          </a:stretch>
        </p:blipFill>
        <p:spPr>
          <a:xfrm>
            <a:off x="152400" y="152400"/>
            <a:ext cx="4572000" cy="3429000"/>
          </a:xfrm>
          <a:prstGeom prst="rect">
            <a:avLst/>
          </a:prstGeom>
          <a:noFill/>
          <a:ln>
            <a:noFill/>
          </a:ln>
        </p:spPr>
      </p:pic>
      <p:sp>
        <p:nvSpPr>
          <p:cNvPr id="459" name="Google Shape;459;p66"/>
          <p:cNvSpPr txBox="1"/>
          <p:nvPr/>
        </p:nvSpPr>
        <p:spPr>
          <a:xfrm>
            <a:off x="5647775" y="152400"/>
            <a:ext cx="3000000" cy="30000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USA most University and health services are paid for by the consumer at the point of sale. By contrast in most European countries those services are paid for out of general taxation. Discuss the merits of both American and European systems of providing those services after watching the following video: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groups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7"/>
          <p:cNvSpPr txBox="1"/>
          <p:nvPr/>
        </p:nvSpPr>
        <p:spPr>
          <a:xfrm>
            <a:off x="251222" y="195263"/>
            <a:ext cx="8803500" cy="4086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Government Responses to Positive Externalities</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When a market fails by </a:t>
            </a:r>
            <a:r>
              <a:rPr b="0" i="1" lang="en" sz="1400" u="none">
                <a:solidFill>
                  <a:schemeClr val="dk1"/>
                </a:solidFill>
                <a:latin typeface="Times New Roman"/>
                <a:ea typeface="Times New Roman"/>
                <a:cs typeface="Times New Roman"/>
                <a:sym typeface="Times New Roman"/>
              </a:rPr>
              <a:t>under-allocating resources </a:t>
            </a:r>
            <a:r>
              <a:rPr b="0" i="0" lang="en" sz="1400" u="none">
                <a:solidFill>
                  <a:schemeClr val="dk1"/>
                </a:solidFill>
                <a:latin typeface="Times New Roman"/>
                <a:ea typeface="Times New Roman"/>
                <a:cs typeface="Times New Roman"/>
                <a:sym typeface="Times New Roman"/>
              </a:rPr>
              <a:t>towards the production of a good, society stands to benefit from increasing the production and consumption of the good in the market. Therefore, government policies aimed at increasing either the supply or the demand for the good can improve efficiency in the market for merit goods. Such policies include:</a:t>
            </a:r>
            <a:endParaRPr sz="1100"/>
          </a:p>
          <a:p>
            <a:pPr indent="-95250" lvl="0" marL="0" marR="0" rtl="0" algn="l">
              <a:lnSpc>
                <a:spcPct val="100000"/>
              </a:lnSpc>
              <a:spcBef>
                <a:spcPts val="0"/>
              </a:spcBef>
              <a:spcAft>
                <a:spcPts val="0"/>
              </a:spcAft>
              <a:buClr>
                <a:srgbClr val="0000FF"/>
              </a:buClr>
              <a:buSzPts val="1500"/>
              <a:buFont typeface="Arial"/>
              <a:buChar char="•"/>
            </a:pPr>
            <a:r>
              <a:rPr b="1" i="0" lang="en" sz="1500" u="none">
                <a:solidFill>
                  <a:srgbClr val="0000FF"/>
                </a:solidFill>
                <a:latin typeface="Times New Roman"/>
                <a:ea typeface="Times New Roman"/>
                <a:cs typeface="Times New Roman"/>
                <a:sym typeface="Times New Roman"/>
              </a:rPr>
              <a:t>Corrective subsidies (to producers): </a:t>
            </a:r>
            <a:r>
              <a:rPr b="0" i="0" lang="en" sz="1500" u="none">
                <a:solidFill>
                  <a:schemeClr val="dk1"/>
                </a:solidFill>
                <a:latin typeface="Times New Roman"/>
                <a:ea typeface="Times New Roman"/>
                <a:cs typeface="Times New Roman"/>
                <a:sym typeface="Times New Roman"/>
              </a:rPr>
              <a:t>A subsidy is a payment from the government to producers. Subsidies lower the marginal private costs of production, increasing the supply, reducing the price and increasing the quantity demanded for the good being subsidized.</a:t>
            </a:r>
            <a:endParaRPr b="1" i="0" sz="1500" u="none">
              <a:solidFill>
                <a:schemeClr val="dk1"/>
              </a:solidFill>
              <a:latin typeface="Times New Roman"/>
              <a:ea typeface="Times New Roman"/>
              <a:cs typeface="Times New Roman"/>
              <a:sym typeface="Times New Roman"/>
            </a:endParaRPr>
          </a:p>
          <a:p>
            <a:pPr indent="-95250" lvl="0" marL="0" marR="0" rtl="0" algn="l">
              <a:lnSpc>
                <a:spcPct val="100000"/>
              </a:lnSpc>
              <a:spcBef>
                <a:spcPts val="0"/>
              </a:spcBef>
              <a:spcAft>
                <a:spcPts val="0"/>
              </a:spcAft>
              <a:buClr>
                <a:srgbClr val="0000FF"/>
              </a:buClr>
              <a:buSzPts val="1500"/>
              <a:buFont typeface="Arial"/>
              <a:buChar char="•"/>
            </a:pPr>
            <a:r>
              <a:rPr b="1" i="0" lang="en" sz="1500" u="none">
                <a:solidFill>
                  <a:srgbClr val="0000FF"/>
                </a:solidFill>
                <a:latin typeface="Times New Roman"/>
                <a:ea typeface="Times New Roman"/>
                <a:cs typeface="Times New Roman"/>
                <a:sym typeface="Times New Roman"/>
              </a:rPr>
              <a:t>Government provision: </a:t>
            </a:r>
            <a:r>
              <a:rPr b="0" i="0" lang="en" sz="1500" u="none">
                <a:solidFill>
                  <a:schemeClr val="dk1"/>
                </a:solidFill>
                <a:latin typeface="Times New Roman"/>
                <a:ea typeface="Times New Roman"/>
                <a:cs typeface="Times New Roman"/>
                <a:sym typeface="Times New Roman"/>
              </a:rPr>
              <a:t>Many merit goods are provided by the government, such as education, health care, infrastructure like bridges and airports, police security, and so on.</a:t>
            </a:r>
            <a:endParaRPr sz="1100"/>
          </a:p>
          <a:p>
            <a:pPr indent="-95250" lvl="0" marL="0" marR="0" rtl="0" algn="l">
              <a:lnSpc>
                <a:spcPct val="100000"/>
              </a:lnSpc>
              <a:spcBef>
                <a:spcPts val="0"/>
              </a:spcBef>
              <a:spcAft>
                <a:spcPts val="0"/>
              </a:spcAft>
              <a:buClr>
                <a:srgbClr val="0000FF"/>
              </a:buClr>
              <a:buSzPts val="1500"/>
              <a:buFont typeface="Arial"/>
              <a:buChar char="•"/>
            </a:pPr>
            <a:r>
              <a:rPr b="1" i="0" lang="en" sz="1500" u="none">
                <a:solidFill>
                  <a:srgbClr val="0000FF"/>
                </a:solidFill>
                <a:latin typeface="Times New Roman"/>
                <a:ea typeface="Times New Roman"/>
                <a:cs typeface="Times New Roman"/>
                <a:sym typeface="Times New Roman"/>
              </a:rPr>
              <a:t>Positive advertising: </a:t>
            </a:r>
            <a:r>
              <a:rPr b="0" i="0" lang="en" sz="1500" u="none">
                <a:solidFill>
                  <a:schemeClr val="dk1"/>
                </a:solidFill>
                <a:latin typeface="Times New Roman"/>
                <a:ea typeface="Times New Roman"/>
                <a:cs typeface="Times New Roman"/>
                <a:sym typeface="Times New Roman"/>
              </a:rPr>
              <a:t>Government programs that educate consumers about the positive private and social benefits of a good may increase demand for the good, incentivizing firms to produce more of it. Examples include healthy eating campaigns, safe sex campaigns (to encourage condom use) promoting flue shots (and other vaccines), and so on…</a:t>
            </a:r>
            <a:endParaRPr sz="110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8"/>
          <p:cNvSpPr txBox="1"/>
          <p:nvPr/>
        </p:nvSpPr>
        <p:spPr>
          <a:xfrm>
            <a:off x="451247" y="227409"/>
            <a:ext cx="8229600" cy="105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Government Responses to Positive Externalities – Corrective Subsidies</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A subsidy to producers reduces the marginal private costs of production and increases the supply of the good being subsidized. In the markets below, the government is subsidizing eco-tourism providers and private schools. Both subsidies lead to a greater equilibrium quantity, a lower equilibrium price, and an increase in total welfare in society.</a:t>
            </a:r>
            <a:endParaRPr sz="1100"/>
          </a:p>
        </p:txBody>
      </p:sp>
      <p:grpSp>
        <p:nvGrpSpPr>
          <p:cNvPr id="470" name="Google Shape;470;p68"/>
          <p:cNvGrpSpPr/>
          <p:nvPr/>
        </p:nvGrpSpPr>
        <p:grpSpPr>
          <a:xfrm>
            <a:off x="451246" y="1925177"/>
            <a:ext cx="8229600" cy="3104135"/>
            <a:chOff x="1" y="2266847"/>
            <a:chExt cx="9144000" cy="3448273"/>
          </a:xfrm>
        </p:grpSpPr>
        <p:sp>
          <p:nvSpPr>
            <p:cNvPr id="471" name="Google Shape;471;p68"/>
            <p:cNvSpPr txBox="1"/>
            <p:nvPr/>
          </p:nvSpPr>
          <p:spPr>
            <a:xfrm>
              <a:off x="1" y="2266920"/>
              <a:ext cx="4572000" cy="3448200"/>
            </a:xfrm>
            <a:prstGeom prst="rect">
              <a:avLst/>
            </a:prstGeom>
            <a:solidFill>
              <a:srgbClr val="F2CED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grpSp>
          <p:nvGrpSpPr>
            <p:cNvPr id="472" name="Google Shape;472;p68"/>
            <p:cNvGrpSpPr/>
            <p:nvPr/>
          </p:nvGrpSpPr>
          <p:grpSpPr>
            <a:xfrm>
              <a:off x="22494" y="2266847"/>
              <a:ext cx="4552120" cy="3401737"/>
              <a:chOff x="22549" y="2151949"/>
              <a:chExt cx="4151500" cy="3102359"/>
            </a:xfrm>
          </p:grpSpPr>
          <p:grpSp>
            <p:nvGrpSpPr>
              <p:cNvPr id="473" name="Google Shape;473;p68"/>
              <p:cNvGrpSpPr/>
              <p:nvPr/>
            </p:nvGrpSpPr>
            <p:grpSpPr>
              <a:xfrm>
                <a:off x="22549" y="2151949"/>
                <a:ext cx="4151500" cy="3102359"/>
                <a:chOff x="164448" y="1983779"/>
                <a:chExt cx="4763626" cy="4272045"/>
              </a:xfrm>
            </p:grpSpPr>
            <p:cxnSp>
              <p:nvCxnSpPr>
                <p:cNvPr id="474" name="Google Shape;474;p68"/>
                <p:cNvCxnSpPr/>
                <p:nvPr/>
              </p:nvCxnSpPr>
              <p:spPr>
                <a:xfrm>
                  <a:off x="596385" y="2247866"/>
                  <a:ext cx="0" cy="3429900"/>
                </a:xfrm>
                <a:prstGeom prst="straightConnector1">
                  <a:avLst/>
                </a:prstGeom>
                <a:noFill/>
                <a:ln cap="flat" cmpd="sng" w="38100">
                  <a:solidFill>
                    <a:srgbClr val="000000"/>
                  </a:solidFill>
                  <a:prstDash val="solid"/>
                  <a:miter lim="800000"/>
                  <a:headEnd len="med" w="med" type="none"/>
                  <a:tailEnd len="med" w="med" type="none"/>
                </a:ln>
              </p:spPr>
            </p:cxnSp>
            <p:cxnSp>
              <p:nvCxnSpPr>
                <p:cNvPr id="475" name="Google Shape;475;p68"/>
                <p:cNvCxnSpPr/>
                <p:nvPr/>
              </p:nvCxnSpPr>
              <p:spPr>
                <a:xfrm>
                  <a:off x="583925" y="5702596"/>
                  <a:ext cx="4077000" cy="0"/>
                </a:xfrm>
                <a:prstGeom prst="straightConnector1">
                  <a:avLst/>
                </a:prstGeom>
                <a:noFill/>
                <a:ln cap="flat" cmpd="sng" w="38100">
                  <a:solidFill>
                    <a:srgbClr val="000000"/>
                  </a:solidFill>
                  <a:prstDash val="solid"/>
                  <a:miter lim="800000"/>
                  <a:headEnd len="med" w="med" type="none"/>
                  <a:tailEnd len="med" w="med" type="none"/>
                </a:ln>
              </p:spPr>
            </p:cxnSp>
            <p:sp>
              <p:nvSpPr>
                <p:cNvPr id="476" name="Google Shape;476;p68"/>
                <p:cNvSpPr txBox="1"/>
                <p:nvPr/>
              </p:nvSpPr>
              <p:spPr>
                <a:xfrm>
                  <a:off x="164448" y="2108348"/>
                  <a:ext cx="648000" cy="46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00"/>
                    <a:buFont typeface="Times New Roman"/>
                    <a:buNone/>
                  </a:pPr>
                  <a:r>
                    <a:rPr b="0" i="0" lang="en" sz="1700" u="none">
                      <a:solidFill>
                        <a:srgbClr val="000000"/>
                      </a:solidFill>
                      <a:latin typeface="Times New Roman"/>
                      <a:ea typeface="Times New Roman"/>
                      <a:cs typeface="Times New Roman"/>
                      <a:sym typeface="Times New Roman"/>
                    </a:rPr>
                    <a:t>P</a:t>
                  </a:r>
                  <a:endParaRPr sz="1100"/>
                </a:p>
              </p:txBody>
            </p:sp>
            <p:sp>
              <p:nvSpPr>
                <p:cNvPr id="477" name="Google Shape;477;p68"/>
                <p:cNvSpPr txBox="1"/>
                <p:nvPr/>
              </p:nvSpPr>
              <p:spPr>
                <a:xfrm>
                  <a:off x="4319074" y="5752424"/>
                  <a:ext cx="609000" cy="50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900"/>
                    <a:buFont typeface="Times New Roman"/>
                    <a:buNone/>
                  </a:pPr>
                  <a:r>
                    <a:rPr b="0" i="0" lang="en" sz="1900" u="none">
                      <a:solidFill>
                        <a:srgbClr val="000000"/>
                      </a:solidFill>
                      <a:latin typeface="Times New Roman"/>
                      <a:ea typeface="Times New Roman"/>
                      <a:cs typeface="Times New Roman"/>
                      <a:sym typeface="Times New Roman"/>
                    </a:rPr>
                    <a:t>Q</a:t>
                  </a:r>
                  <a:endParaRPr sz="1100"/>
                </a:p>
              </p:txBody>
            </p:sp>
            <p:cxnSp>
              <p:nvCxnSpPr>
                <p:cNvPr id="478" name="Google Shape;478;p68"/>
                <p:cNvCxnSpPr/>
                <p:nvPr/>
              </p:nvCxnSpPr>
              <p:spPr>
                <a:xfrm>
                  <a:off x="851117" y="2387384"/>
                  <a:ext cx="3517800" cy="2984700"/>
                </a:xfrm>
                <a:prstGeom prst="straightConnector1">
                  <a:avLst/>
                </a:prstGeom>
                <a:noFill/>
                <a:ln cap="flat" cmpd="sng" w="38100">
                  <a:solidFill>
                    <a:srgbClr val="32CD32"/>
                  </a:solidFill>
                  <a:prstDash val="solid"/>
                  <a:miter lim="800000"/>
                  <a:headEnd len="med" w="med" type="none"/>
                  <a:tailEnd len="med" w="med" type="none"/>
                </a:ln>
              </p:spPr>
            </p:cxnSp>
            <p:sp>
              <p:nvSpPr>
                <p:cNvPr id="479" name="Google Shape;479;p68"/>
                <p:cNvSpPr txBox="1"/>
                <p:nvPr/>
              </p:nvSpPr>
              <p:spPr>
                <a:xfrm>
                  <a:off x="3909287" y="5353802"/>
                  <a:ext cx="1016100" cy="405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D=MSB</a:t>
                  </a:r>
                  <a:endParaRPr sz="1100"/>
                </a:p>
              </p:txBody>
            </p:sp>
            <p:cxnSp>
              <p:nvCxnSpPr>
                <p:cNvPr id="480" name="Google Shape;480;p68"/>
                <p:cNvCxnSpPr/>
                <p:nvPr/>
              </p:nvCxnSpPr>
              <p:spPr>
                <a:xfrm flipH="1" rot="10800000">
                  <a:off x="761130" y="2412377"/>
                  <a:ext cx="3494400" cy="3112500"/>
                </a:xfrm>
                <a:prstGeom prst="straightConnector1">
                  <a:avLst/>
                </a:prstGeom>
                <a:noFill/>
                <a:ln cap="flat" cmpd="sng" w="38100">
                  <a:solidFill>
                    <a:srgbClr val="FF0000"/>
                  </a:solidFill>
                  <a:prstDash val="solid"/>
                  <a:miter lim="800000"/>
                  <a:headEnd len="med" w="med" type="none"/>
                  <a:tailEnd len="med" w="med" type="none"/>
                </a:ln>
              </p:spPr>
            </p:cxnSp>
            <p:sp>
              <p:nvSpPr>
                <p:cNvPr id="481" name="Google Shape;481;p68"/>
                <p:cNvSpPr txBox="1"/>
                <p:nvPr/>
              </p:nvSpPr>
              <p:spPr>
                <a:xfrm>
                  <a:off x="4097567" y="2520258"/>
                  <a:ext cx="828000" cy="818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S</a:t>
                  </a:r>
                  <a:r>
                    <a:rPr b="0" baseline="-25000" i="0" lang="en" sz="1200" u="none">
                      <a:solidFill>
                        <a:srgbClr val="000000"/>
                      </a:solidFill>
                      <a:latin typeface="Times New Roman"/>
                      <a:ea typeface="Times New Roman"/>
                      <a:cs typeface="Times New Roman"/>
                      <a:sym typeface="Times New Roman"/>
                    </a:rPr>
                    <a:t>with subsidy</a:t>
                  </a:r>
                  <a:endParaRPr sz="1100"/>
                </a:p>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=MSC</a:t>
                  </a:r>
                  <a:endParaRPr sz="1100"/>
                </a:p>
              </p:txBody>
            </p:sp>
            <p:cxnSp>
              <p:nvCxnSpPr>
                <p:cNvPr id="482" name="Google Shape;482;p68"/>
                <p:cNvCxnSpPr/>
                <p:nvPr/>
              </p:nvCxnSpPr>
              <p:spPr>
                <a:xfrm flipH="1" rot="10800000">
                  <a:off x="736211" y="2209674"/>
                  <a:ext cx="2476800" cy="2235600"/>
                </a:xfrm>
                <a:prstGeom prst="straightConnector1">
                  <a:avLst/>
                </a:prstGeom>
                <a:noFill/>
                <a:ln cap="flat" cmpd="sng" w="38100">
                  <a:solidFill>
                    <a:srgbClr val="0000FF"/>
                  </a:solidFill>
                  <a:prstDash val="solid"/>
                  <a:miter lim="800000"/>
                  <a:headEnd len="med" w="med" type="none"/>
                  <a:tailEnd len="med" w="med" type="none"/>
                </a:ln>
              </p:spPr>
            </p:cxnSp>
            <p:sp>
              <p:nvSpPr>
                <p:cNvPr id="483" name="Google Shape;483;p68"/>
                <p:cNvSpPr txBox="1"/>
                <p:nvPr/>
              </p:nvSpPr>
              <p:spPr>
                <a:xfrm>
                  <a:off x="3264150" y="2056860"/>
                  <a:ext cx="991200" cy="406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S=MPC</a:t>
                  </a:r>
                  <a:endParaRPr sz="1100"/>
                </a:p>
              </p:txBody>
            </p:sp>
            <p:cxnSp>
              <p:nvCxnSpPr>
                <p:cNvPr id="484" name="Google Shape;484;p68"/>
                <p:cNvCxnSpPr/>
                <p:nvPr/>
              </p:nvCxnSpPr>
              <p:spPr>
                <a:xfrm>
                  <a:off x="583925" y="3365671"/>
                  <a:ext cx="1371900" cy="0"/>
                </a:xfrm>
                <a:prstGeom prst="straightConnector1">
                  <a:avLst/>
                </a:prstGeom>
                <a:noFill/>
                <a:ln cap="sq" cmpd="sng" w="38100">
                  <a:solidFill>
                    <a:srgbClr val="FFD700"/>
                  </a:solidFill>
                  <a:prstDash val="solid"/>
                  <a:miter lim="800000"/>
                  <a:headEnd len="med" w="med" type="oval"/>
                  <a:tailEnd len="med" w="med" type="oval"/>
                </a:ln>
              </p:spPr>
            </p:cxnSp>
            <p:cxnSp>
              <p:nvCxnSpPr>
                <p:cNvPr id="485" name="Google Shape;485;p68"/>
                <p:cNvCxnSpPr/>
                <p:nvPr/>
              </p:nvCxnSpPr>
              <p:spPr>
                <a:xfrm>
                  <a:off x="1955879" y="3365671"/>
                  <a:ext cx="0" cy="2323500"/>
                </a:xfrm>
                <a:prstGeom prst="straightConnector1">
                  <a:avLst/>
                </a:prstGeom>
                <a:noFill/>
                <a:ln cap="sq" cmpd="sng" w="38100">
                  <a:solidFill>
                    <a:srgbClr val="FFD700"/>
                  </a:solidFill>
                  <a:prstDash val="solid"/>
                  <a:miter lim="800000"/>
                  <a:headEnd len="med" w="med" type="oval"/>
                  <a:tailEnd len="med" w="med" type="oval"/>
                </a:ln>
              </p:spPr>
            </p:cxnSp>
            <p:cxnSp>
              <p:nvCxnSpPr>
                <p:cNvPr id="486" name="Google Shape;486;p68"/>
                <p:cNvCxnSpPr/>
                <p:nvPr/>
              </p:nvCxnSpPr>
              <p:spPr>
                <a:xfrm>
                  <a:off x="596385" y="3898829"/>
                  <a:ext cx="2007300" cy="0"/>
                </a:xfrm>
                <a:prstGeom prst="straightConnector1">
                  <a:avLst/>
                </a:prstGeom>
                <a:noFill/>
                <a:ln cap="sq" cmpd="sng" w="38100">
                  <a:solidFill>
                    <a:srgbClr val="FFD700"/>
                  </a:solidFill>
                  <a:prstDash val="solid"/>
                  <a:miter lim="800000"/>
                  <a:headEnd len="med" w="med" type="oval"/>
                  <a:tailEnd len="med" w="med" type="oval"/>
                </a:ln>
              </p:spPr>
            </p:cxnSp>
            <p:cxnSp>
              <p:nvCxnSpPr>
                <p:cNvPr id="487" name="Google Shape;487;p68"/>
                <p:cNvCxnSpPr/>
                <p:nvPr/>
              </p:nvCxnSpPr>
              <p:spPr>
                <a:xfrm>
                  <a:off x="2591325" y="3885541"/>
                  <a:ext cx="0" cy="1817100"/>
                </a:xfrm>
                <a:prstGeom prst="straightConnector1">
                  <a:avLst/>
                </a:prstGeom>
                <a:noFill/>
                <a:ln cap="sq" cmpd="sng" w="38100">
                  <a:solidFill>
                    <a:srgbClr val="FFD700"/>
                  </a:solidFill>
                  <a:prstDash val="solid"/>
                  <a:miter lim="800000"/>
                  <a:headEnd len="med" w="med" type="oval"/>
                  <a:tailEnd len="med" w="med" type="oval"/>
                </a:ln>
              </p:spPr>
            </p:cxnSp>
            <p:sp>
              <p:nvSpPr>
                <p:cNvPr id="488" name="Google Shape;488;p68"/>
                <p:cNvSpPr txBox="1"/>
                <p:nvPr/>
              </p:nvSpPr>
              <p:spPr>
                <a:xfrm>
                  <a:off x="2439040" y="5715884"/>
                  <a:ext cx="558000" cy="405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489" name="Google Shape;489;p68"/>
                <p:cNvSpPr txBox="1"/>
                <p:nvPr/>
              </p:nvSpPr>
              <p:spPr>
                <a:xfrm>
                  <a:off x="1816054" y="5715884"/>
                  <a:ext cx="660300" cy="405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490" name="Google Shape;490;p68"/>
                <p:cNvSpPr txBox="1"/>
                <p:nvPr/>
              </p:nvSpPr>
              <p:spPr>
                <a:xfrm>
                  <a:off x="164448" y="3212866"/>
                  <a:ext cx="635400" cy="406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491" name="Google Shape;491;p68"/>
                <p:cNvSpPr txBox="1"/>
                <p:nvPr/>
              </p:nvSpPr>
              <p:spPr>
                <a:xfrm>
                  <a:off x="176908" y="3734397"/>
                  <a:ext cx="559200" cy="405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492" name="Google Shape;492;p68"/>
                <p:cNvSpPr txBox="1"/>
                <p:nvPr/>
              </p:nvSpPr>
              <p:spPr>
                <a:xfrm>
                  <a:off x="1418726" y="1983779"/>
                  <a:ext cx="1374600" cy="71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6820"/>
                    </a:buClr>
                    <a:buSzPts val="1400"/>
                    <a:buFont typeface="Times New Roman"/>
                    <a:buNone/>
                  </a:pPr>
                  <a:r>
                    <a:rPr b="1" i="0" lang="en" sz="1400" u="none">
                      <a:solidFill>
                        <a:srgbClr val="FF6820"/>
                      </a:solidFill>
                      <a:latin typeface="Times New Roman"/>
                      <a:ea typeface="Times New Roman"/>
                      <a:cs typeface="Times New Roman"/>
                      <a:sym typeface="Times New Roman"/>
                    </a:rPr>
                    <a:t>Eco-tourism industry</a:t>
                  </a:r>
                  <a:endParaRPr sz="1100"/>
                </a:p>
              </p:txBody>
            </p:sp>
          </p:grpSp>
          <p:cxnSp>
            <p:nvCxnSpPr>
              <p:cNvPr id="493" name="Google Shape;493;p68"/>
              <p:cNvCxnSpPr/>
              <p:nvPr/>
            </p:nvCxnSpPr>
            <p:spPr>
              <a:xfrm>
                <a:off x="2247321" y="2756341"/>
                <a:ext cx="0" cy="580200"/>
              </a:xfrm>
              <a:prstGeom prst="straightConnector1">
                <a:avLst/>
              </a:prstGeom>
              <a:noFill/>
              <a:ln cap="flat" cmpd="sng" w="19050">
                <a:solidFill>
                  <a:schemeClr val="dk1"/>
                </a:solidFill>
                <a:prstDash val="solid"/>
                <a:miter lim="800000"/>
                <a:headEnd len="med" w="med" type="none"/>
                <a:tailEnd len="med" w="med" type="stealth"/>
              </a:ln>
              <a:effectLst>
                <a:outerShdw blurRad="63500" dir="2700000" dist="38100">
                  <a:srgbClr val="000000">
                    <a:alpha val="39610"/>
                  </a:srgbClr>
                </a:outerShdw>
              </a:effectLst>
            </p:spPr>
          </p:cxnSp>
          <p:cxnSp>
            <p:nvCxnSpPr>
              <p:cNvPr id="494" name="Google Shape;494;p68"/>
              <p:cNvCxnSpPr/>
              <p:nvPr/>
            </p:nvCxnSpPr>
            <p:spPr>
              <a:xfrm>
                <a:off x="1670617" y="4513814"/>
                <a:ext cx="453600" cy="0"/>
              </a:xfrm>
              <a:prstGeom prst="straightConnector1">
                <a:avLst/>
              </a:prstGeom>
              <a:noFill/>
              <a:ln cap="flat" cmpd="sng" w="19050">
                <a:solidFill>
                  <a:schemeClr val="dk1"/>
                </a:solidFill>
                <a:prstDash val="solid"/>
                <a:miter lim="800000"/>
                <a:headEnd len="med" w="med" type="none"/>
                <a:tailEnd len="med" w="med" type="stealth"/>
              </a:ln>
              <a:effectLst>
                <a:outerShdw blurRad="63500" dir="2700000" dist="38100">
                  <a:srgbClr val="000000">
                    <a:alpha val="39610"/>
                  </a:srgbClr>
                </a:outerShdw>
              </a:effectLst>
            </p:spPr>
          </p:cxnSp>
        </p:grpSp>
        <p:sp>
          <p:nvSpPr>
            <p:cNvPr id="495" name="Google Shape;495;p68"/>
            <p:cNvSpPr txBox="1"/>
            <p:nvPr/>
          </p:nvSpPr>
          <p:spPr>
            <a:xfrm>
              <a:off x="4572001" y="2266920"/>
              <a:ext cx="4572000" cy="3448200"/>
            </a:xfrm>
            <a:prstGeom prst="rect">
              <a:avLst/>
            </a:prstGeom>
            <a:solidFill>
              <a:srgbClr val="FDE5C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grpSp>
      <p:grpSp>
        <p:nvGrpSpPr>
          <p:cNvPr id="496" name="Google Shape;496;p68"/>
          <p:cNvGrpSpPr/>
          <p:nvPr/>
        </p:nvGrpSpPr>
        <p:grpSpPr>
          <a:xfrm>
            <a:off x="4675859" y="2182322"/>
            <a:ext cx="4238754" cy="2914381"/>
            <a:chOff x="4499987" y="2281370"/>
            <a:chExt cx="4345658" cy="2986964"/>
          </a:xfrm>
        </p:grpSpPr>
        <p:grpSp>
          <p:nvGrpSpPr>
            <p:cNvPr id="497" name="Google Shape;497;p68"/>
            <p:cNvGrpSpPr/>
            <p:nvPr/>
          </p:nvGrpSpPr>
          <p:grpSpPr>
            <a:xfrm>
              <a:off x="4499987" y="2281370"/>
              <a:ext cx="4345658" cy="2986964"/>
              <a:chOff x="139700" y="2081452"/>
              <a:chExt cx="5079076" cy="4189290"/>
            </a:xfrm>
          </p:grpSpPr>
          <p:cxnSp>
            <p:nvCxnSpPr>
              <p:cNvPr id="498" name="Google Shape;498;p68"/>
              <p:cNvCxnSpPr/>
              <p:nvPr/>
            </p:nvCxnSpPr>
            <p:spPr>
              <a:xfrm>
                <a:off x="596241" y="2247454"/>
                <a:ext cx="0" cy="3429600"/>
              </a:xfrm>
              <a:prstGeom prst="straightConnector1">
                <a:avLst/>
              </a:prstGeom>
              <a:noFill/>
              <a:ln cap="flat" cmpd="sng" w="38100">
                <a:solidFill>
                  <a:srgbClr val="000000"/>
                </a:solidFill>
                <a:prstDash val="solid"/>
                <a:miter lim="800000"/>
                <a:headEnd len="med" w="med" type="none"/>
                <a:tailEnd len="med" w="med" type="none"/>
              </a:ln>
            </p:spPr>
          </p:cxnSp>
          <p:cxnSp>
            <p:nvCxnSpPr>
              <p:cNvPr id="499" name="Google Shape;499;p68"/>
              <p:cNvCxnSpPr/>
              <p:nvPr/>
            </p:nvCxnSpPr>
            <p:spPr>
              <a:xfrm>
                <a:off x="584828" y="5702713"/>
                <a:ext cx="4076100" cy="0"/>
              </a:xfrm>
              <a:prstGeom prst="straightConnector1">
                <a:avLst/>
              </a:prstGeom>
              <a:noFill/>
              <a:ln cap="flat" cmpd="sng" w="38100">
                <a:solidFill>
                  <a:srgbClr val="000000"/>
                </a:solidFill>
                <a:prstDash val="solid"/>
                <a:miter lim="800000"/>
                <a:headEnd len="med" w="med" type="none"/>
                <a:tailEnd len="med" w="med" type="none"/>
              </a:ln>
            </p:spPr>
          </p:cxnSp>
          <p:sp>
            <p:nvSpPr>
              <p:cNvPr id="500" name="Google Shape;500;p68"/>
              <p:cNvSpPr txBox="1"/>
              <p:nvPr/>
            </p:nvSpPr>
            <p:spPr>
              <a:xfrm>
                <a:off x="165380" y="2108834"/>
                <a:ext cx="647700" cy="47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700"/>
                  <a:buFont typeface="Times New Roman"/>
                  <a:buNone/>
                </a:pPr>
                <a:r>
                  <a:rPr b="0" i="0" lang="en" sz="1700" u="none">
                    <a:solidFill>
                      <a:srgbClr val="000000"/>
                    </a:solidFill>
                    <a:latin typeface="Times New Roman"/>
                    <a:ea typeface="Times New Roman"/>
                    <a:cs typeface="Times New Roman"/>
                    <a:sym typeface="Times New Roman"/>
                  </a:rPr>
                  <a:t>P</a:t>
                </a:r>
                <a:endParaRPr sz="1100"/>
              </a:p>
            </p:txBody>
          </p:sp>
          <p:sp>
            <p:nvSpPr>
              <p:cNvPr id="501" name="Google Shape;501;p68"/>
              <p:cNvSpPr txBox="1"/>
              <p:nvPr/>
            </p:nvSpPr>
            <p:spPr>
              <a:xfrm>
                <a:off x="4318477" y="5752342"/>
                <a:ext cx="609300" cy="51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900"/>
                  <a:buFont typeface="Times New Roman"/>
                  <a:buNone/>
                </a:pPr>
                <a:r>
                  <a:rPr b="0" i="0" lang="en" sz="1900" u="none">
                    <a:solidFill>
                      <a:srgbClr val="000000"/>
                    </a:solidFill>
                    <a:latin typeface="Times New Roman"/>
                    <a:ea typeface="Times New Roman"/>
                    <a:cs typeface="Times New Roman"/>
                    <a:sym typeface="Times New Roman"/>
                  </a:rPr>
                  <a:t>Q</a:t>
                </a:r>
                <a:endParaRPr sz="1100"/>
              </a:p>
            </p:txBody>
          </p:sp>
          <p:cxnSp>
            <p:nvCxnSpPr>
              <p:cNvPr id="502" name="Google Shape;502;p68"/>
              <p:cNvCxnSpPr/>
              <p:nvPr/>
            </p:nvCxnSpPr>
            <p:spPr>
              <a:xfrm>
                <a:off x="850192" y="2416881"/>
                <a:ext cx="3518100" cy="2984700"/>
              </a:xfrm>
              <a:prstGeom prst="straightConnector1">
                <a:avLst/>
              </a:prstGeom>
              <a:noFill/>
              <a:ln cap="flat" cmpd="sng" w="38100">
                <a:solidFill>
                  <a:srgbClr val="FF0000"/>
                </a:solidFill>
                <a:prstDash val="solid"/>
                <a:miter lim="800000"/>
                <a:headEnd len="med" w="med" type="none"/>
                <a:tailEnd len="med" w="med" type="none"/>
              </a:ln>
            </p:spPr>
          </p:cxnSp>
          <p:sp>
            <p:nvSpPr>
              <p:cNvPr id="503" name="Google Shape;503;p68"/>
              <p:cNvSpPr txBox="1"/>
              <p:nvPr/>
            </p:nvSpPr>
            <p:spPr>
              <a:xfrm>
                <a:off x="4123021" y="5333057"/>
                <a:ext cx="1015800" cy="41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MSB</a:t>
                </a:r>
                <a:endParaRPr sz="1100"/>
              </a:p>
            </p:txBody>
          </p:sp>
          <p:cxnSp>
            <p:nvCxnSpPr>
              <p:cNvPr id="504" name="Google Shape;504;p68"/>
              <p:cNvCxnSpPr/>
              <p:nvPr/>
            </p:nvCxnSpPr>
            <p:spPr>
              <a:xfrm flipH="1" rot="10800000">
                <a:off x="761737" y="2413430"/>
                <a:ext cx="3492600" cy="3111300"/>
              </a:xfrm>
              <a:prstGeom prst="straightConnector1">
                <a:avLst/>
              </a:prstGeom>
              <a:noFill/>
              <a:ln cap="flat" cmpd="sng" w="38100">
                <a:solidFill>
                  <a:srgbClr val="0000FF"/>
                </a:solidFill>
                <a:prstDash val="solid"/>
                <a:miter lim="800000"/>
                <a:headEnd len="med" w="med" type="none"/>
                <a:tailEnd len="med" w="med" type="none"/>
              </a:ln>
            </p:spPr>
          </p:cxnSp>
          <p:sp>
            <p:nvSpPr>
              <p:cNvPr id="505" name="Google Shape;505;p68"/>
              <p:cNvSpPr txBox="1"/>
              <p:nvPr/>
            </p:nvSpPr>
            <p:spPr>
              <a:xfrm>
                <a:off x="4123021" y="2437417"/>
                <a:ext cx="963000" cy="657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S=MSC</a:t>
                </a:r>
                <a:endParaRPr sz="1100"/>
              </a:p>
              <a:p>
                <a:pPr indent="0" lvl="0" marL="0" marR="0" rtl="0" algn="l">
                  <a:lnSpc>
                    <a:spcPct val="100000"/>
                  </a:lnSpc>
                  <a:spcBef>
                    <a:spcPts val="0"/>
                  </a:spcBef>
                  <a:spcAft>
                    <a:spcPts val="0"/>
                  </a:spcAft>
                  <a:buClr>
                    <a:srgbClr val="000000"/>
                  </a:buClr>
                  <a:buSzPts val="1200"/>
                  <a:buFont typeface="Times New Roman"/>
                  <a:buNone/>
                </a:pPr>
                <a:r>
                  <a:rPr b="0" i="0" lang="en" sz="1200" u="none">
                    <a:solidFill>
                      <a:srgbClr val="000000"/>
                    </a:solidFill>
                    <a:latin typeface="Times New Roman"/>
                    <a:ea typeface="Times New Roman"/>
                    <a:cs typeface="Times New Roman"/>
                    <a:sym typeface="Times New Roman"/>
                  </a:rPr>
                  <a:t>=MPC</a:t>
                </a:r>
                <a:endParaRPr sz="1100"/>
              </a:p>
            </p:txBody>
          </p:sp>
          <p:cxnSp>
            <p:nvCxnSpPr>
              <p:cNvPr id="506" name="Google Shape;506;p68"/>
              <p:cNvCxnSpPr/>
              <p:nvPr/>
            </p:nvCxnSpPr>
            <p:spPr>
              <a:xfrm>
                <a:off x="1038515" y="3693563"/>
                <a:ext cx="1769100" cy="1555500"/>
              </a:xfrm>
              <a:prstGeom prst="straightConnector1">
                <a:avLst/>
              </a:prstGeom>
              <a:noFill/>
              <a:ln cap="flat" cmpd="sng" w="38100">
                <a:solidFill>
                  <a:srgbClr val="00B050"/>
                </a:solidFill>
                <a:prstDash val="solid"/>
                <a:miter lim="800000"/>
                <a:headEnd len="med" w="med" type="none"/>
                <a:tailEnd len="med" w="med" type="none"/>
              </a:ln>
            </p:spPr>
          </p:cxnSp>
          <p:sp>
            <p:nvSpPr>
              <p:cNvPr id="507" name="Google Shape;507;p68"/>
              <p:cNvSpPr txBox="1"/>
              <p:nvPr/>
            </p:nvSpPr>
            <p:spPr>
              <a:xfrm>
                <a:off x="2781931" y="5125980"/>
                <a:ext cx="991500" cy="41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D=MPB</a:t>
                </a:r>
                <a:endParaRPr sz="1100"/>
              </a:p>
            </p:txBody>
          </p:sp>
          <p:cxnSp>
            <p:nvCxnSpPr>
              <p:cNvPr id="508" name="Google Shape;508;p68"/>
              <p:cNvCxnSpPr/>
              <p:nvPr/>
            </p:nvCxnSpPr>
            <p:spPr>
              <a:xfrm>
                <a:off x="583400" y="4470526"/>
                <a:ext cx="1371000" cy="0"/>
              </a:xfrm>
              <a:prstGeom prst="straightConnector1">
                <a:avLst/>
              </a:prstGeom>
              <a:noFill/>
              <a:ln cap="sq" cmpd="sng" w="38100">
                <a:solidFill>
                  <a:srgbClr val="FFD700"/>
                </a:solidFill>
                <a:prstDash val="solid"/>
                <a:miter lim="800000"/>
                <a:headEnd len="med" w="med" type="oval"/>
                <a:tailEnd len="med" w="med" type="oval"/>
              </a:ln>
            </p:spPr>
          </p:cxnSp>
          <p:cxnSp>
            <p:nvCxnSpPr>
              <p:cNvPr id="509" name="Google Shape;509;p68"/>
              <p:cNvCxnSpPr/>
              <p:nvPr/>
            </p:nvCxnSpPr>
            <p:spPr>
              <a:xfrm>
                <a:off x="1954451" y="4527000"/>
                <a:ext cx="1500" cy="1161900"/>
              </a:xfrm>
              <a:prstGeom prst="straightConnector1">
                <a:avLst/>
              </a:prstGeom>
              <a:noFill/>
              <a:ln cap="sq" cmpd="sng" w="38100">
                <a:solidFill>
                  <a:srgbClr val="FFD700"/>
                </a:solidFill>
                <a:prstDash val="solid"/>
                <a:miter lim="800000"/>
                <a:headEnd len="med" w="med" type="oval"/>
                <a:tailEnd len="med" w="med" type="oval"/>
              </a:ln>
            </p:spPr>
          </p:cxnSp>
          <p:cxnSp>
            <p:nvCxnSpPr>
              <p:cNvPr id="510" name="Google Shape;510;p68"/>
              <p:cNvCxnSpPr/>
              <p:nvPr/>
            </p:nvCxnSpPr>
            <p:spPr>
              <a:xfrm>
                <a:off x="596241" y="3898928"/>
                <a:ext cx="2007300" cy="0"/>
              </a:xfrm>
              <a:prstGeom prst="straightConnector1">
                <a:avLst/>
              </a:prstGeom>
              <a:noFill/>
              <a:ln cap="sq" cmpd="sng" w="38100">
                <a:solidFill>
                  <a:srgbClr val="FFD700"/>
                </a:solidFill>
                <a:prstDash val="solid"/>
                <a:miter lim="800000"/>
                <a:headEnd len="med" w="med" type="oval"/>
                <a:tailEnd len="med" w="med" type="oval"/>
              </a:ln>
            </p:spPr>
          </p:cxnSp>
          <p:cxnSp>
            <p:nvCxnSpPr>
              <p:cNvPr id="511" name="Google Shape;511;p68"/>
              <p:cNvCxnSpPr/>
              <p:nvPr/>
            </p:nvCxnSpPr>
            <p:spPr>
              <a:xfrm>
                <a:off x="2590755" y="3886948"/>
                <a:ext cx="0" cy="1815900"/>
              </a:xfrm>
              <a:prstGeom prst="straightConnector1">
                <a:avLst/>
              </a:prstGeom>
              <a:noFill/>
              <a:ln cap="sq" cmpd="sng" w="38100">
                <a:solidFill>
                  <a:srgbClr val="FFD700"/>
                </a:solidFill>
                <a:prstDash val="solid"/>
                <a:miter lim="800000"/>
                <a:headEnd len="med" w="med" type="oval"/>
                <a:tailEnd len="med" w="med" type="oval"/>
              </a:ln>
            </p:spPr>
          </p:cxnSp>
          <p:sp>
            <p:nvSpPr>
              <p:cNvPr id="512" name="Google Shape;512;p68"/>
              <p:cNvSpPr txBox="1"/>
              <p:nvPr/>
            </p:nvSpPr>
            <p:spPr>
              <a:xfrm>
                <a:off x="2438098" y="5714692"/>
                <a:ext cx="559200" cy="41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513" name="Google Shape;513;p68"/>
              <p:cNvSpPr txBox="1"/>
              <p:nvPr/>
            </p:nvSpPr>
            <p:spPr>
              <a:xfrm>
                <a:off x="1816061" y="5714692"/>
                <a:ext cx="660600" cy="419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Q</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514" name="Google Shape;514;p68"/>
              <p:cNvSpPr txBox="1"/>
              <p:nvPr/>
            </p:nvSpPr>
            <p:spPr>
              <a:xfrm>
                <a:off x="139700" y="4263449"/>
                <a:ext cx="634800" cy="41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e</a:t>
                </a:r>
                <a:endParaRPr sz="1100"/>
              </a:p>
            </p:txBody>
          </p:sp>
          <p:sp>
            <p:nvSpPr>
              <p:cNvPr id="515" name="Google Shape;515;p68"/>
              <p:cNvSpPr txBox="1"/>
              <p:nvPr/>
            </p:nvSpPr>
            <p:spPr>
              <a:xfrm>
                <a:off x="178220" y="3734636"/>
                <a:ext cx="557700" cy="41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P</a:t>
                </a:r>
                <a:r>
                  <a:rPr b="0" baseline="-25000" i="0" lang="en" sz="1400" u="none">
                    <a:solidFill>
                      <a:srgbClr val="000000"/>
                    </a:solidFill>
                    <a:latin typeface="Times New Roman"/>
                    <a:ea typeface="Times New Roman"/>
                    <a:cs typeface="Times New Roman"/>
                    <a:sym typeface="Times New Roman"/>
                  </a:rPr>
                  <a:t>so</a:t>
                </a:r>
                <a:endParaRPr sz="1100"/>
              </a:p>
            </p:txBody>
          </p:sp>
          <p:sp>
            <p:nvSpPr>
              <p:cNvPr id="516" name="Google Shape;516;p68"/>
              <p:cNvSpPr txBox="1"/>
              <p:nvPr/>
            </p:nvSpPr>
            <p:spPr>
              <a:xfrm>
                <a:off x="1848875" y="2081452"/>
                <a:ext cx="1375200" cy="73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6820"/>
                  </a:buClr>
                  <a:buSzPts val="1400"/>
                  <a:buFont typeface="Times New Roman"/>
                  <a:buNone/>
                </a:pPr>
                <a:r>
                  <a:rPr b="1" i="0" lang="en" sz="1400" u="none">
                    <a:solidFill>
                      <a:srgbClr val="FF6820"/>
                    </a:solidFill>
                    <a:latin typeface="Times New Roman"/>
                    <a:ea typeface="Times New Roman"/>
                    <a:cs typeface="Times New Roman"/>
                    <a:sym typeface="Times New Roman"/>
                  </a:rPr>
                  <a:t>Market for Education</a:t>
                </a:r>
                <a:endParaRPr sz="1100"/>
              </a:p>
            </p:txBody>
          </p:sp>
          <p:cxnSp>
            <p:nvCxnSpPr>
              <p:cNvPr id="517" name="Google Shape;517;p68"/>
              <p:cNvCxnSpPr/>
              <p:nvPr/>
            </p:nvCxnSpPr>
            <p:spPr>
              <a:xfrm flipH="1" rot="10800000">
                <a:off x="2070012" y="3495182"/>
                <a:ext cx="2248500" cy="2007300"/>
              </a:xfrm>
              <a:prstGeom prst="straightConnector1">
                <a:avLst/>
              </a:prstGeom>
              <a:noFill/>
              <a:ln cap="flat" cmpd="sng" w="38100">
                <a:solidFill>
                  <a:srgbClr val="0000FF"/>
                </a:solidFill>
                <a:prstDash val="solid"/>
                <a:miter lim="800000"/>
                <a:headEnd len="med" w="med" type="none"/>
                <a:tailEnd len="med" w="med" type="none"/>
              </a:ln>
            </p:spPr>
          </p:cxnSp>
          <p:sp>
            <p:nvSpPr>
              <p:cNvPr id="518" name="Google Shape;518;p68"/>
              <p:cNvSpPr txBox="1"/>
              <p:nvPr/>
            </p:nvSpPr>
            <p:spPr>
              <a:xfrm>
                <a:off x="4254276" y="3127099"/>
                <a:ext cx="964500" cy="631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Times New Roman"/>
                  <a:buNone/>
                </a:pPr>
                <a:r>
                  <a:rPr b="0" i="0" lang="en" sz="1400" u="none">
                    <a:solidFill>
                      <a:srgbClr val="000000"/>
                    </a:solidFill>
                    <a:latin typeface="Times New Roman"/>
                    <a:ea typeface="Times New Roman"/>
                    <a:cs typeface="Times New Roman"/>
                    <a:sym typeface="Times New Roman"/>
                  </a:rPr>
                  <a:t>S</a:t>
                </a:r>
                <a:r>
                  <a:rPr b="0" baseline="-25000" i="0" lang="en" sz="1400" u="none">
                    <a:solidFill>
                      <a:srgbClr val="000000"/>
                    </a:solidFill>
                    <a:latin typeface="Times New Roman"/>
                    <a:ea typeface="Times New Roman"/>
                    <a:cs typeface="Times New Roman"/>
                    <a:sym typeface="Times New Roman"/>
                  </a:rPr>
                  <a:t>with subsidy</a:t>
                </a:r>
                <a:endParaRPr sz="1100"/>
              </a:p>
            </p:txBody>
          </p:sp>
          <p:cxnSp>
            <p:nvCxnSpPr>
              <p:cNvPr id="519" name="Google Shape;519;p68"/>
              <p:cNvCxnSpPr/>
              <p:nvPr/>
            </p:nvCxnSpPr>
            <p:spPr>
              <a:xfrm flipH="1" rot="10800000">
                <a:off x="596241" y="5108881"/>
                <a:ext cx="1994400" cy="17100"/>
              </a:xfrm>
              <a:prstGeom prst="straightConnector1">
                <a:avLst/>
              </a:prstGeom>
              <a:noFill/>
              <a:ln cap="sq" cmpd="sng" w="38100">
                <a:solidFill>
                  <a:srgbClr val="FFD700"/>
                </a:solidFill>
                <a:prstDash val="solid"/>
                <a:miter lim="800000"/>
                <a:headEnd len="med" w="med" type="oval"/>
                <a:tailEnd len="med" w="med" type="oval"/>
              </a:ln>
            </p:spPr>
          </p:cxnSp>
        </p:grpSp>
        <p:cxnSp>
          <p:nvCxnSpPr>
            <p:cNvPr id="520" name="Google Shape;520;p68"/>
            <p:cNvCxnSpPr/>
            <p:nvPr/>
          </p:nvCxnSpPr>
          <p:spPr>
            <a:xfrm>
              <a:off x="7451719" y="3045320"/>
              <a:ext cx="0" cy="579600"/>
            </a:xfrm>
            <a:prstGeom prst="straightConnector1">
              <a:avLst/>
            </a:prstGeom>
            <a:noFill/>
            <a:ln cap="flat" cmpd="sng" w="19050">
              <a:solidFill>
                <a:schemeClr val="dk1"/>
              </a:solidFill>
              <a:prstDash val="solid"/>
              <a:miter lim="800000"/>
              <a:headEnd len="med" w="med" type="none"/>
              <a:tailEnd len="med" w="med" type="stealth"/>
            </a:ln>
            <a:effectLst>
              <a:outerShdw blurRad="63500" dir="2700000" dist="38100">
                <a:srgbClr val="000000">
                  <a:alpha val="39610"/>
                </a:srgbClr>
              </a:outerShdw>
            </a:effectLst>
          </p:spPr>
        </p:cxnSp>
        <p:cxnSp>
          <p:nvCxnSpPr>
            <p:cNvPr id="521" name="Google Shape;521;p68"/>
            <p:cNvCxnSpPr/>
            <p:nvPr/>
          </p:nvCxnSpPr>
          <p:spPr>
            <a:xfrm>
              <a:off x="6155303" y="4701215"/>
              <a:ext cx="453000" cy="0"/>
            </a:xfrm>
            <a:prstGeom prst="straightConnector1">
              <a:avLst/>
            </a:prstGeom>
            <a:noFill/>
            <a:ln cap="flat" cmpd="sng" w="19050">
              <a:solidFill>
                <a:schemeClr val="dk1"/>
              </a:solidFill>
              <a:prstDash val="solid"/>
              <a:miter lim="800000"/>
              <a:headEnd len="med" w="med" type="none"/>
              <a:tailEnd len="med" w="med" type="stealth"/>
            </a:ln>
            <a:effectLst>
              <a:outerShdw blurRad="63500" dir="2700000" dist="38100">
                <a:srgbClr val="000000">
                  <a:alpha val="39610"/>
                </a:srgbClr>
              </a:outerShdw>
            </a:effectLst>
          </p:spPr>
        </p:cxn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Picture 15" id="530" name="Google Shape;530;p70"/>
          <p:cNvPicPr preferRelativeResize="0"/>
          <p:nvPr/>
        </p:nvPicPr>
        <p:blipFill rotWithShape="1">
          <a:blip r:embed="rId3">
            <a:alphaModFix/>
          </a:blip>
          <a:srcRect b="0" l="0" r="0" t="0"/>
          <a:stretch/>
        </p:blipFill>
        <p:spPr>
          <a:xfrm>
            <a:off x="6814773" y="0"/>
            <a:ext cx="2329228" cy="1863000"/>
          </a:xfrm>
          <a:prstGeom prst="rect">
            <a:avLst/>
          </a:prstGeom>
          <a:noFill/>
          <a:ln>
            <a:noFill/>
          </a:ln>
        </p:spPr>
      </p:pic>
      <p:pic>
        <p:nvPicPr>
          <p:cNvPr descr="Picture 13" id="531" name="Google Shape;531;p70"/>
          <p:cNvPicPr preferRelativeResize="0"/>
          <p:nvPr/>
        </p:nvPicPr>
        <p:blipFill rotWithShape="1">
          <a:blip r:embed="rId4">
            <a:alphaModFix/>
          </a:blip>
          <a:srcRect b="0" l="0" r="0" t="0"/>
          <a:stretch/>
        </p:blipFill>
        <p:spPr>
          <a:xfrm>
            <a:off x="2085" y="2601515"/>
            <a:ext cx="2807495" cy="1588294"/>
          </a:xfrm>
          <a:prstGeom prst="rect">
            <a:avLst/>
          </a:prstGeom>
          <a:noFill/>
          <a:ln>
            <a:noFill/>
          </a:ln>
        </p:spPr>
      </p:pic>
      <p:pic>
        <p:nvPicPr>
          <p:cNvPr descr="Picture 11" id="532" name="Google Shape;532;p70"/>
          <p:cNvPicPr preferRelativeResize="0"/>
          <p:nvPr/>
        </p:nvPicPr>
        <p:blipFill rotWithShape="1">
          <a:blip r:embed="rId5">
            <a:alphaModFix/>
          </a:blip>
          <a:srcRect b="0" l="0" r="0" t="0"/>
          <a:stretch/>
        </p:blipFill>
        <p:spPr>
          <a:xfrm>
            <a:off x="3177778" y="55200"/>
            <a:ext cx="3131344" cy="2090739"/>
          </a:xfrm>
          <a:prstGeom prst="rect">
            <a:avLst/>
          </a:prstGeom>
          <a:noFill/>
          <a:ln>
            <a:noFill/>
          </a:ln>
        </p:spPr>
      </p:pic>
      <p:pic>
        <p:nvPicPr>
          <p:cNvPr descr="Picture 19" id="533" name="Google Shape;533;p70"/>
          <p:cNvPicPr preferRelativeResize="0"/>
          <p:nvPr/>
        </p:nvPicPr>
        <p:blipFill rotWithShape="1">
          <a:blip r:embed="rId6">
            <a:alphaModFix/>
          </a:blip>
          <a:srcRect b="0" l="0" r="0" t="0"/>
          <a:stretch/>
        </p:blipFill>
        <p:spPr>
          <a:xfrm>
            <a:off x="6836387" y="2481261"/>
            <a:ext cx="2286001" cy="1828801"/>
          </a:xfrm>
          <a:prstGeom prst="rect">
            <a:avLst/>
          </a:prstGeom>
          <a:noFill/>
          <a:ln>
            <a:noFill/>
          </a:ln>
        </p:spPr>
      </p:pic>
      <p:pic>
        <p:nvPicPr>
          <p:cNvPr descr="Picture 17" id="534" name="Google Shape;534;p70"/>
          <p:cNvPicPr preferRelativeResize="0"/>
          <p:nvPr/>
        </p:nvPicPr>
        <p:blipFill rotWithShape="1">
          <a:blip r:embed="rId7">
            <a:alphaModFix/>
          </a:blip>
          <a:srcRect b="0" l="0" r="0" t="0"/>
          <a:stretch/>
        </p:blipFill>
        <p:spPr>
          <a:xfrm>
            <a:off x="163093" y="55200"/>
            <a:ext cx="2483645" cy="1490664"/>
          </a:xfrm>
          <a:prstGeom prst="rect">
            <a:avLst/>
          </a:prstGeom>
          <a:noFill/>
          <a:ln>
            <a:noFill/>
          </a:ln>
        </p:spPr>
      </p:pic>
      <p:pic>
        <p:nvPicPr>
          <p:cNvPr descr="Picture 8" id="535" name="Google Shape;535;p70"/>
          <p:cNvPicPr preferRelativeResize="0"/>
          <p:nvPr/>
        </p:nvPicPr>
        <p:blipFill rotWithShape="1">
          <a:blip r:embed="rId8">
            <a:alphaModFix/>
          </a:blip>
          <a:srcRect b="0" l="0" r="0" t="0"/>
          <a:stretch/>
        </p:blipFill>
        <p:spPr>
          <a:xfrm>
            <a:off x="3829050" y="2481261"/>
            <a:ext cx="2286000" cy="1524001"/>
          </a:xfrm>
          <a:prstGeom prst="rect">
            <a:avLst/>
          </a:prstGeom>
          <a:noFill/>
          <a:ln cap="flat" cmpd="sng" w="57150">
            <a:solidFill>
              <a:srgbClr val="000000"/>
            </a:solidFill>
            <a:prstDash val="solid"/>
            <a:miter lim="8000"/>
            <a:headEnd len="sm" w="sm" type="none"/>
            <a:tailEnd len="sm" w="sm" type="none"/>
          </a:ln>
        </p:spPr>
      </p:pic>
      <p:grpSp>
        <p:nvGrpSpPr>
          <p:cNvPr id="536" name="Google Shape;536;p70"/>
          <p:cNvGrpSpPr/>
          <p:nvPr/>
        </p:nvGrpSpPr>
        <p:grpSpPr>
          <a:xfrm>
            <a:off x="3371850" y="4758374"/>
            <a:ext cx="2743200" cy="333450"/>
            <a:chOff x="0" y="0"/>
            <a:chExt cx="3657600" cy="444600"/>
          </a:xfrm>
        </p:grpSpPr>
        <p:sp>
          <p:nvSpPr>
            <p:cNvPr id="537" name="Google Shape;537;p70"/>
            <p:cNvSpPr/>
            <p:nvPr/>
          </p:nvSpPr>
          <p:spPr>
            <a:xfrm>
              <a:off x="0" y="0"/>
              <a:ext cx="3657600" cy="4446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0"/>
            <p:cNvSpPr txBox="1"/>
            <p:nvPr/>
          </p:nvSpPr>
          <p:spPr>
            <a:xfrm>
              <a:off x="0" y="46919"/>
              <a:ext cx="3657600" cy="3507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rPr b="0" i="0" lang="en" sz="1400" u="none" cap="none" strike="noStrike">
                  <a:solidFill>
                    <a:srgbClr val="FFFFFF"/>
                  </a:solidFill>
                  <a:latin typeface="Arial"/>
                  <a:ea typeface="Arial"/>
                  <a:cs typeface="Arial"/>
                  <a:sym typeface="Arial"/>
                </a:rPr>
                <a:t>What type of goods are these call? </a:t>
              </a:r>
              <a:endParaRPr sz="1100"/>
            </a:p>
          </p:txBody>
        </p:sp>
      </p:grpSp>
    </p:spTree>
  </p:cSld>
  <p:clrMapOvr>
    <a:masterClrMapping/>
  </p:clrMapOvr>
  <p:transition spd="slow">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descr="Picture 1" id="543" name="Google Shape;543;p71"/>
          <p:cNvPicPr preferRelativeResize="0"/>
          <p:nvPr/>
        </p:nvPicPr>
        <p:blipFill rotWithShape="1">
          <a:blip r:embed="rId3">
            <a:alphaModFix/>
          </a:blip>
          <a:srcRect b="0" l="0" r="0" t="0"/>
          <a:stretch/>
        </p:blipFill>
        <p:spPr>
          <a:xfrm>
            <a:off x="355964" y="242022"/>
            <a:ext cx="3040923" cy="2052002"/>
          </a:xfrm>
          <a:prstGeom prst="rect">
            <a:avLst/>
          </a:prstGeom>
          <a:noFill/>
          <a:ln>
            <a:noFill/>
          </a:ln>
        </p:spPr>
      </p:pic>
      <p:pic>
        <p:nvPicPr>
          <p:cNvPr descr="Picture 2" id="544" name="Google Shape;544;p71"/>
          <p:cNvPicPr preferRelativeResize="0"/>
          <p:nvPr/>
        </p:nvPicPr>
        <p:blipFill rotWithShape="1">
          <a:blip r:embed="rId4">
            <a:alphaModFix/>
          </a:blip>
          <a:srcRect b="0" l="0" r="0" t="0"/>
          <a:stretch/>
        </p:blipFill>
        <p:spPr>
          <a:xfrm>
            <a:off x="5443538" y="242022"/>
            <a:ext cx="3158999" cy="1898630"/>
          </a:xfrm>
          <a:prstGeom prst="rect">
            <a:avLst/>
          </a:prstGeom>
          <a:noFill/>
          <a:ln>
            <a:noFill/>
          </a:ln>
        </p:spPr>
      </p:pic>
      <p:pic>
        <p:nvPicPr>
          <p:cNvPr descr="Picture 4" id="545" name="Google Shape;545;p71"/>
          <p:cNvPicPr preferRelativeResize="0"/>
          <p:nvPr/>
        </p:nvPicPr>
        <p:blipFill rotWithShape="1">
          <a:blip r:embed="rId5">
            <a:alphaModFix/>
          </a:blip>
          <a:srcRect b="0" l="0" r="0" t="0"/>
          <a:stretch/>
        </p:blipFill>
        <p:spPr>
          <a:xfrm>
            <a:off x="2587640" y="2556900"/>
            <a:ext cx="3670147" cy="2430001"/>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5"/>
          <p:cNvSpPr txBox="1"/>
          <p:nvPr/>
        </p:nvSpPr>
        <p:spPr>
          <a:xfrm>
            <a:off x="0" y="0"/>
            <a:ext cx="8951700" cy="568800"/>
          </a:xfrm>
          <a:prstGeom prst="rect">
            <a:avLst/>
          </a:prstGeom>
          <a:noFill/>
          <a:ln>
            <a:noFill/>
          </a:ln>
        </p:spPr>
        <p:txBody>
          <a:bodyPr anchorCtr="0" anchor="t" bIns="91425" lIns="91425" spcFirstLastPara="1" rIns="91425" wrap="square" tIns="91425">
            <a:noAutofit/>
          </a:bodyPr>
          <a:lstStyle/>
          <a:p>
            <a:pPr indent="0" lvl="0" marL="0" rtl="0" algn="l">
              <a:lnSpc>
                <a:spcPct val="136363"/>
              </a:lnSpc>
              <a:spcBef>
                <a:spcPts val="0"/>
              </a:spcBef>
              <a:spcAft>
                <a:spcPts val="0"/>
              </a:spcAft>
              <a:buNone/>
            </a:pPr>
            <a:r>
              <a:rPr b="1" lang="en" sz="1300">
                <a:solidFill>
                  <a:srgbClr val="FFFFFF"/>
                </a:solidFill>
                <a:highlight>
                  <a:srgbClr val="272D69"/>
                </a:highlight>
                <a:latin typeface="Trebuchet MS"/>
                <a:ea typeface="Trebuchet MS"/>
                <a:cs typeface="Trebuchet MS"/>
                <a:sym typeface="Trebuchet MS"/>
              </a:rPr>
              <a:t>I</a:t>
            </a:r>
            <a:r>
              <a:rPr b="1" lang="en" sz="1800">
                <a:solidFill>
                  <a:srgbClr val="FFFFFF"/>
                </a:solidFill>
                <a:highlight>
                  <a:srgbClr val="272D69"/>
                </a:highlight>
                <a:latin typeface="Trebuchet MS"/>
                <a:ea typeface="Trebuchet MS"/>
                <a:cs typeface="Trebuchet MS"/>
                <a:sym typeface="Trebuchet MS"/>
              </a:rPr>
              <a:t>nquiry case example - Living in one of the most polluted cities in the world</a:t>
            </a:r>
            <a:endParaRPr b="1" sz="1800">
              <a:solidFill>
                <a:srgbClr val="FFFFFF"/>
              </a:solidFill>
              <a:highlight>
                <a:srgbClr val="272D69"/>
              </a:highlight>
              <a:latin typeface="Trebuchet MS"/>
              <a:ea typeface="Trebuchet MS"/>
              <a:cs typeface="Trebuchet MS"/>
              <a:sym typeface="Trebuchet MS"/>
            </a:endParaRPr>
          </a:p>
        </p:txBody>
      </p:sp>
      <p:sp>
        <p:nvSpPr>
          <p:cNvPr id="223" name="Google Shape;223;p45"/>
          <p:cNvSpPr txBox="1"/>
          <p:nvPr/>
        </p:nvSpPr>
        <p:spPr>
          <a:xfrm>
            <a:off x="5576250" y="828400"/>
            <a:ext cx="3173100" cy="3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Around 10 million people live in one of China’s most polluted cities – Baoding. One resident claimed: ‘generally, there is smog on most days and we rarely see blue skies now.’ On bad days the visibility for driving is reduced and headlights and traffic lights are barely visible. There is also a metallic taste in air. The poor air quality accounts for very high levels of respiratory illnesses in the city, along with thousands of deaths. Baoding is in China’s Hebei province where the air is ‘fed’ by the chimney stacks of coal and steel plants.</a:t>
            </a:r>
            <a:endParaRPr/>
          </a:p>
        </p:txBody>
      </p:sp>
      <p:pic>
        <p:nvPicPr>
          <p:cNvPr id="224" name="Google Shape;224;p45"/>
          <p:cNvPicPr preferRelativeResize="0"/>
          <p:nvPr/>
        </p:nvPicPr>
        <p:blipFill>
          <a:blip r:embed="rId3">
            <a:alphaModFix/>
          </a:blip>
          <a:stretch>
            <a:fillRect/>
          </a:stretch>
        </p:blipFill>
        <p:spPr>
          <a:xfrm>
            <a:off x="424425" y="968475"/>
            <a:ext cx="4419600" cy="29390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descr="Picture 1" id="550" name="Google Shape;550;p72"/>
          <p:cNvPicPr preferRelativeResize="0"/>
          <p:nvPr/>
        </p:nvPicPr>
        <p:blipFill rotWithShape="1">
          <a:blip r:embed="rId3">
            <a:alphaModFix/>
          </a:blip>
          <a:srcRect b="0" l="0" r="0" t="0"/>
          <a:stretch/>
        </p:blipFill>
        <p:spPr>
          <a:xfrm>
            <a:off x="1428731" y="161925"/>
            <a:ext cx="5936943" cy="4644000"/>
          </a:xfrm>
          <a:prstGeom prst="rect">
            <a:avLst/>
          </a:prstGeom>
          <a:noFill/>
          <a:ln>
            <a:noFill/>
          </a:ln>
        </p:spPr>
      </p:pic>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descr="Picture 1" id="555" name="Google Shape;555;p73"/>
          <p:cNvPicPr preferRelativeResize="0"/>
          <p:nvPr/>
        </p:nvPicPr>
        <p:blipFill rotWithShape="1">
          <a:blip r:embed="rId3">
            <a:alphaModFix/>
          </a:blip>
          <a:srcRect b="47281" l="5643" r="49673" t="32402"/>
          <a:stretch/>
        </p:blipFill>
        <p:spPr>
          <a:xfrm>
            <a:off x="139194" y="1198481"/>
            <a:ext cx="3316677" cy="2133001"/>
          </a:xfrm>
          <a:prstGeom prst="rect">
            <a:avLst/>
          </a:prstGeom>
          <a:noFill/>
          <a:ln>
            <a:noFill/>
          </a:ln>
        </p:spPr>
      </p:pic>
      <p:sp>
        <p:nvSpPr>
          <p:cNvPr id="556" name="Google Shape;556;p73"/>
          <p:cNvSpPr txBox="1"/>
          <p:nvPr/>
        </p:nvSpPr>
        <p:spPr>
          <a:xfrm>
            <a:off x="3684468" y="795841"/>
            <a:ext cx="5265000" cy="2783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Consumption of good &amp; services creates an external that damaging third party.</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E.g Smoking in public places in the form of passive smoking.</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Creating external costs in the form of higher health costs additional burden upon society.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Marginal private benefit (MPB) does not reflect the Marginal social benefit MSB (negative benefits)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Therefore causing MSB curve to lie below the MPB curve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The vertical difference is the external cost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 MSC&gt;MSB</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Socially optimum at intersection of MSB &amp; MSC curves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00"/>
              </a:spcBef>
              <a:spcAft>
                <a:spcPts val="0"/>
              </a:spcAft>
              <a:buClr>
                <a:srgbClr val="404040"/>
              </a:buClr>
              <a:buSzPts val="1200"/>
              <a:buFont typeface="Arial"/>
              <a:buNone/>
            </a:pPr>
            <a:r>
              <a:rPr b="0" i="0" lang="en" sz="1200" u="none" cap="none" strike="noStrike">
                <a:solidFill>
                  <a:srgbClr val="404040"/>
                </a:solidFill>
                <a:latin typeface="Arial"/>
                <a:ea typeface="Arial"/>
                <a:cs typeface="Arial"/>
                <a:sym typeface="Arial"/>
              </a:rPr>
              <a:t>Others driving cars co2 emissions/heating homes          </a:t>
            </a:r>
            <a:endParaRPr sz="1100"/>
          </a:p>
        </p:txBody>
      </p:sp>
      <p:sp>
        <p:nvSpPr>
          <p:cNvPr id="557" name="Google Shape;557;p73"/>
          <p:cNvSpPr txBox="1"/>
          <p:nvPr/>
        </p:nvSpPr>
        <p:spPr>
          <a:xfrm>
            <a:off x="2659317" y="236161"/>
            <a:ext cx="4179300" cy="3924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A436"/>
              </a:buClr>
              <a:buSzPts val="2100"/>
              <a:buFont typeface="Helvetica Neue"/>
              <a:buNone/>
            </a:pPr>
            <a:r>
              <a:rPr b="0" baseline="30000" i="0" lang="en" sz="2100" u="none" cap="none" strike="noStrike">
                <a:solidFill>
                  <a:srgbClr val="44A436"/>
                </a:solidFill>
                <a:latin typeface="Helvetica Neue"/>
                <a:ea typeface="Helvetica Neue"/>
                <a:cs typeface="Helvetica Neue"/>
                <a:sym typeface="Helvetica Neue"/>
              </a:rPr>
              <a:t>Negative consumption externalities (demerit goods) </a:t>
            </a:r>
            <a:endParaRPr sz="1100"/>
          </a:p>
        </p:txBody>
      </p:sp>
      <p:cxnSp>
        <p:nvCxnSpPr>
          <p:cNvPr id="558" name="Google Shape;558;p73"/>
          <p:cNvCxnSpPr/>
          <p:nvPr/>
        </p:nvCxnSpPr>
        <p:spPr>
          <a:xfrm flipH="1" rot="10800000">
            <a:off x="1130925" y="1566000"/>
            <a:ext cx="630600" cy="58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4"/>
          <p:cNvSpPr txBox="1"/>
          <p:nvPr>
            <p:ph idx="4294967295" type="title"/>
          </p:nvPr>
        </p:nvSpPr>
        <p:spPr>
          <a:xfrm>
            <a:off x="609600" y="159541"/>
            <a:ext cx="7543800" cy="798900"/>
          </a:xfrm>
          <a:prstGeom prst="rect">
            <a:avLst/>
          </a:prstGeom>
          <a:noFill/>
          <a:ln>
            <a:noFill/>
          </a:ln>
        </p:spPr>
        <p:txBody>
          <a:bodyPr anchorCtr="0" anchor="b" bIns="34275" lIns="34275" spcFirstLastPara="1" rIns="34275" wrap="square" tIns="34275">
            <a:noAutofit/>
          </a:bodyPr>
          <a:lstStyle/>
          <a:p>
            <a:pPr indent="0" lvl="0" marL="0" rtl="0" algn="l">
              <a:lnSpc>
                <a:spcPct val="85000"/>
              </a:lnSpc>
              <a:spcBef>
                <a:spcPts val="0"/>
              </a:spcBef>
              <a:spcAft>
                <a:spcPts val="0"/>
              </a:spcAft>
              <a:buClr>
                <a:srgbClr val="404040"/>
              </a:buClr>
              <a:buSzPts val="3500"/>
              <a:buFont typeface="Arial"/>
              <a:buNone/>
            </a:pPr>
            <a:r>
              <a:rPr lang="en" sz="3500">
                <a:solidFill>
                  <a:srgbClr val="404040"/>
                </a:solidFill>
              </a:rPr>
              <a:t>Characteristics Private Goods </a:t>
            </a:r>
            <a:endParaRPr/>
          </a:p>
        </p:txBody>
      </p:sp>
      <p:grpSp>
        <p:nvGrpSpPr>
          <p:cNvPr id="564" name="Google Shape;564;p74"/>
          <p:cNvGrpSpPr/>
          <p:nvPr/>
        </p:nvGrpSpPr>
        <p:grpSpPr>
          <a:xfrm>
            <a:off x="3165872" y="1142999"/>
            <a:ext cx="2686050" cy="1114425"/>
            <a:chOff x="0" y="-1"/>
            <a:chExt cx="3581400" cy="1485900"/>
          </a:xfrm>
        </p:grpSpPr>
        <p:sp>
          <p:nvSpPr>
            <p:cNvPr id="565" name="Google Shape;565;p74"/>
            <p:cNvSpPr/>
            <p:nvPr/>
          </p:nvSpPr>
          <p:spPr>
            <a:xfrm>
              <a:off x="0" y="-1"/>
              <a:ext cx="3581400" cy="1485900"/>
            </a:xfrm>
            <a:prstGeom prst="ellipse">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4"/>
            <p:cNvSpPr txBox="1"/>
            <p:nvPr/>
          </p:nvSpPr>
          <p:spPr>
            <a:xfrm>
              <a:off x="524483" y="217604"/>
              <a:ext cx="2532300" cy="624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Private good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bottle of coke </a:t>
              </a:r>
              <a:endParaRPr sz="1100"/>
            </a:p>
          </p:txBody>
        </p:sp>
      </p:grpSp>
      <p:grpSp>
        <p:nvGrpSpPr>
          <p:cNvPr id="567" name="Google Shape;567;p74"/>
          <p:cNvGrpSpPr/>
          <p:nvPr/>
        </p:nvGrpSpPr>
        <p:grpSpPr>
          <a:xfrm>
            <a:off x="1168002" y="2506265"/>
            <a:ext cx="3213450" cy="1322775"/>
            <a:chOff x="-1" y="-1"/>
            <a:chExt cx="4284600" cy="1763700"/>
          </a:xfrm>
        </p:grpSpPr>
        <p:sp>
          <p:nvSpPr>
            <p:cNvPr id="568" name="Google Shape;568;p74"/>
            <p:cNvSpPr/>
            <p:nvPr/>
          </p:nvSpPr>
          <p:spPr>
            <a:xfrm>
              <a:off x="-1" y="-1"/>
              <a:ext cx="4284600" cy="1763700"/>
            </a:xfrm>
            <a:prstGeom prst="ellipse">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4"/>
            <p:cNvSpPr txBox="1"/>
            <p:nvPr/>
          </p:nvSpPr>
          <p:spPr>
            <a:xfrm>
              <a:off x="627473" y="258289"/>
              <a:ext cx="3029700" cy="8916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Rival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One persons consumption reduces amount left for others to consume   </a:t>
              </a:r>
              <a:endParaRPr sz="1100"/>
            </a:p>
          </p:txBody>
        </p:sp>
      </p:grpSp>
      <p:grpSp>
        <p:nvGrpSpPr>
          <p:cNvPr id="570" name="Google Shape;570;p74"/>
          <p:cNvGrpSpPr/>
          <p:nvPr/>
        </p:nvGrpSpPr>
        <p:grpSpPr>
          <a:xfrm>
            <a:off x="4905375" y="2446733"/>
            <a:ext cx="3105225" cy="1351350"/>
            <a:chOff x="0" y="-1"/>
            <a:chExt cx="4140300" cy="1801800"/>
          </a:xfrm>
        </p:grpSpPr>
        <p:sp>
          <p:nvSpPr>
            <p:cNvPr id="571" name="Google Shape;571;p74"/>
            <p:cNvSpPr/>
            <p:nvPr/>
          </p:nvSpPr>
          <p:spPr>
            <a:xfrm>
              <a:off x="0" y="-1"/>
              <a:ext cx="4140300" cy="1801800"/>
            </a:xfrm>
            <a:prstGeom prst="ellipse">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4"/>
            <p:cNvSpPr txBox="1"/>
            <p:nvPr/>
          </p:nvSpPr>
          <p:spPr>
            <a:xfrm>
              <a:off x="606317" y="263868"/>
              <a:ext cx="2927700" cy="11583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Excludable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Consumer can be excluded from consuming the product if not will to pay   </a:t>
              </a:r>
              <a:endParaRPr sz="1100"/>
            </a:p>
          </p:txBody>
        </p:sp>
      </p:grpSp>
      <p:grpSp>
        <p:nvGrpSpPr>
          <p:cNvPr id="573" name="Google Shape;573;p74"/>
          <p:cNvGrpSpPr/>
          <p:nvPr/>
        </p:nvGrpSpPr>
        <p:grpSpPr>
          <a:xfrm>
            <a:off x="3228975" y="4029075"/>
            <a:ext cx="2686050" cy="1114425"/>
            <a:chOff x="0" y="0"/>
            <a:chExt cx="3581400" cy="1485900"/>
          </a:xfrm>
        </p:grpSpPr>
        <p:sp>
          <p:nvSpPr>
            <p:cNvPr id="574" name="Google Shape;574;p74"/>
            <p:cNvSpPr/>
            <p:nvPr/>
          </p:nvSpPr>
          <p:spPr>
            <a:xfrm>
              <a:off x="0" y="0"/>
              <a:ext cx="3581400" cy="1485900"/>
            </a:xfrm>
            <a:prstGeom prst="ellipse">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4"/>
            <p:cNvSpPr txBox="1"/>
            <p:nvPr/>
          </p:nvSpPr>
          <p:spPr>
            <a:xfrm>
              <a:off x="524483" y="217604"/>
              <a:ext cx="2532300" cy="624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Private goods can be rejectable   </a:t>
              </a:r>
              <a:endParaRPr sz="1100"/>
            </a:p>
          </p:txBody>
        </p:sp>
      </p:grpSp>
      <p:cxnSp>
        <p:nvCxnSpPr>
          <p:cNvPr id="576" name="Google Shape;576;p74"/>
          <p:cNvCxnSpPr/>
          <p:nvPr/>
        </p:nvCxnSpPr>
        <p:spPr>
          <a:xfrm>
            <a:off x="5543549" y="2114549"/>
            <a:ext cx="171600" cy="285900"/>
          </a:xfrm>
          <a:prstGeom prst="straightConnector1">
            <a:avLst/>
          </a:prstGeom>
          <a:noFill/>
          <a:ln cap="flat" cmpd="sng" w="9525">
            <a:solidFill>
              <a:srgbClr val="000000"/>
            </a:solidFill>
            <a:prstDash val="solid"/>
            <a:round/>
            <a:headEnd len="sm" w="sm" type="none"/>
            <a:tailEnd len="med" w="med" type="triangle"/>
          </a:ln>
        </p:spPr>
      </p:cxnSp>
      <p:cxnSp>
        <p:nvCxnSpPr>
          <p:cNvPr id="577" name="Google Shape;577;p74"/>
          <p:cNvCxnSpPr/>
          <p:nvPr/>
        </p:nvCxnSpPr>
        <p:spPr>
          <a:xfrm flipH="1">
            <a:off x="3543301" y="2239567"/>
            <a:ext cx="228600" cy="207300"/>
          </a:xfrm>
          <a:prstGeom prst="straightConnector1">
            <a:avLst/>
          </a:prstGeom>
          <a:noFill/>
          <a:ln cap="flat" cmpd="sng" w="9525">
            <a:solidFill>
              <a:srgbClr val="000000"/>
            </a:solidFill>
            <a:prstDash val="solid"/>
            <a:round/>
            <a:headEnd len="sm" w="sm" type="none"/>
            <a:tailEnd len="med" w="med" type="triangle"/>
          </a:ln>
        </p:spPr>
      </p:cxnSp>
      <p:pic>
        <p:nvPicPr>
          <p:cNvPr descr="Picture 15" id="578" name="Google Shape;578;p74"/>
          <p:cNvPicPr preferRelativeResize="0"/>
          <p:nvPr/>
        </p:nvPicPr>
        <p:blipFill rotWithShape="1">
          <a:blip r:embed="rId3">
            <a:alphaModFix/>
          </a:blip>
          <a:srcRect b="0" l="0" r="0" t="0"/>
          <a:stretch/>
        </p:blipFill>
        <p:spPr>
          <a:xfrm>
            <a:off x="7485458" y="1009650"/>
            <a:ext cx="1214439" cy="1214439"/>
          </a:xfrm>
          <a:prstGeom prst="rect">
            <a:avLst/>
          </a:prstGeom>
          <a:noFill/>
          <a:ln>
            <a:noFill/>
          </a:ln>
        </p:spPr>
      </p:pic>
      <p:pic>
        <p:nvPicPr>
          <p:cNvPr descr="Picture 16" id="579" name="Google Shape;579;p74"/>
          <p:cNvPicPr preferRelativeResize="0"/>
          <p:nvPr/>
        </p:nvPicPr>
        <p:blipFill rotWithShape="1">
          <a:blip r:embed="rId4">
            <a:alphaModFix/>
          </a:blip>
          <a:srcRect b="0" l="0" r="0" t="0"/>
          <a:stretch/>
        </p:blipFill>
        <p:spPr>
          <a:xfrm>
            <a:off x="209550" y="1281113"/>
            <a:ext cx="1916906" cy="958454"/>
          </a:xfrm>
          <a:prstGeom prst="rect">
            <a:avLst/>
          </a:prstGeom>
          <a:noFill/>
          <a:ln>
            <a:noFill/>
          </a:ln>
        </p:spPr>
      </p:pic>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500"/>
                                        <p:tgtEl>
                                          <p:spTgt spid="5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5"/>
          <p:cNvSpPr txBox="1"/>
          <p:nvPr>
            <p:ph idx="4294967295" type="title"/>
          </p:nvPr>
        </p:nvSpPr>
        <p:spPr>
          <a:xfrm>
            <a:off x="657225" y="167879"/>
            <a:ext cx="7543800" cy="584400"/>
          </a:xfrm>
          <a:prstGeom prst="rect">
            <a:avLst/>
          </a:prstGeom>
          <a:noFill/>
          <a:ln>
            <a:noFill/>
          </a:ln>
        </p:spPr>
        <p:txBody>
          <a:bodyPr anchorCtr="0" anchor="b" bIns="34275" lIns="34275" spcFirstLastPara="1" rIns="34275" wrap="square" tIns="34275">
            <a:noAutofit/>
          </a:bodyPr>
          <a:lstStyle/>
          <a:p>
            <a:pPr indent="0" lvl="0" marL="0" rtl="0" algn="l">
              <a:lnSpc>
                <a:spcPct val="85000"/>
              </a:lnSpc>
              <a:spcBef>
                <a:spcPts val="0"/>
              </a:spcBef>
              <a:spcAft>
                <a:spcPts val="0"/>
              </a:spcAft>
              <a:buClr>
                <a:srgbClr val="404040"/>
              </a:buClr>
              <a:buSzPts val="3500"/>
              <a:buFont typeface="Arial"/>
              <a:buNone/>
            </a:pPr>
            <a:r>
              <a:rPr lang="en" sz="3500">
                <a:solidFill>
                  <a:srgbClr val="404040"/>
                </a:solidFill>
              </a:rPr>
              <a:t>Characteristics Public Goods</a:t>
            </a:r>
            <a:endParaRPr/>
          </a:p>
        </p:txBody>
      </p:sp>
      <p:pic>
        <p:nvPicPr>
          <p:cNvPr descr="Picture 4" id="585" name="Google Shape;585;p75"/>
          <p:cNvPicPr preferRelativeResize="0"/>
          <p:nvPr/>
        </p:nvPicPr>
        <p:blipFill rotWithShape="1">
          <a:blip r:embed="rId3">
            <a:alphaModFix/>
          </a:blip>
          <a:srcRect b="0" l="0" r="0" t="19594"/>
          <a:stretch/>
        </p:blipFill>
        <p:spPr>
          <a:xfrm>
            <a:off x="0" y="852487"/>
            <a:ext cx="3105149" cy="1876426"/>
          </a:xfrm>
          <a:prstGeom prst="rect">
            <a:avLst/>
          </a:prstGeom>
          <a:noFill/>
          <a:ln>
            <a:noFill/>
          </a:ln>
        </p:spPr>
      </p:pic>
      <p:grpSp>
        <p:nvGrpSpPr>
          <p:cNvPr id="586" name="Google Shape;586;p75"/>
          <p:cNvGrpSpPr/>
          <p:nvPr/>
        </p:nvGrpSpPr>
        <p:grpSpPr>
          <a:xfrm>
            <a:off x="6438750" y="664369"/>
            <a:ext cx="2564550" cy="1011150"/>
            <a:chOff x="0" y="0"/>
            <a:chExt cx="3419400" cy="1348200"/>
          </a:xfrm>
        </p:grpSpPr>
        <p:sp>
          <p:nvSpPr>
            <p:cNvPr id="587" name="Google Shape;587;p75"/>
            <p:cNvSpPr/>
            <p:nvPr/>
          </p:nvSpPr>
          <p:spPr>
            <a:xfrm>
              <a:off x="0" y="0"/>
              <a:ext cx="3419400" cy="1152600"/>
            </a:xfrm>
            <a:prstGeom prst="rect">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Narrow"/>
                <a:buNone/>
              </a:pPr>
              <a:r>
                <a:t/>
              </a:r>
              <a:endParaRPr b="0" i="0" sz="1400" u="none" cap="none" strike="noStrike">
                <a:solidFill>
                  <a:srgbClr val="000000"/>
                </a:solidFill>
                <a:latin typeface="Arial"/>
                <a:ea typeface="Arial"/>
                <a:cs typeface="Arial"/>
                <a:sym typeface="Arial"/>
              </a:endParaRPr>
            </a:p>
          </p:txBody>
        </p:sp>
        <p:sp>
          <p:nvSpPr>
            <p:cNvPr id="588" name="Google Shape;588;p75"/>
            <p:cNvSpPr txBox="1"/>
            <p:nvPr/>
          </p:nvSpPr>
          <p:spPr>
            <a:xfrm>
              <a:off x="0" y="0"/>
              <a:ext cx="3419400" cy="134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Non-rival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One person’s consumption of good not prevent others consuming it </a:t>
              </a:r>
              <a:endParaRPr b="0" i="0" sz="2400" u="none" cap="none" strike="noStrike">
                <a:solidFill>
                  <a:srgbClr val="000000"/>
                </a:solidFill>
                <a:latin typeface="Arial"/>
                <a:ea typeface="Arial"/>
                <a:cs typeface="Arial"/>
                <a:sym typeface="Arial"/>
              </a:endParaRPr>
            </a:p>
          </p:txBody>
        </p:sp>
      </p:grpSp>
      <p:grpSp>
        <p:nvGrpSpPr>
          <p:cNvPr id="589" name="Google Shape;589;p75"/>
          <p:cNvGrpSpPr/>
          <p:nvPr/>
        </p:nvGrpSpPr>
        <p:grpSpPr>
          <a:xfrm>
            <a:off x="6438749" y="2025254"/>
            <a:ext cx="2564550" cy="1011150"/>
            <a:chOff x="0" y="0"/>
            <a:chExt cx="3419400" cy="1348200"/>
          </a:xfrm>
        </p:grpSpPr>
        <p:sp>
          <p:nvSpPr>
            <p:cNvPr id="590" name="Google Shape;590;p75"/>
            <p:cNvSpPr/>
            <p:nvPr/>
          </p:nvSpPr>
          <p:spPr>
            <a:xfrm>
              <a:off x="0" y="0"/>
              <a:ext cx="3419400" cy="971700"/>
            </a:xfrm>
            <a:prstGeom prst="rect">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Narrow"/>
                <a:buNone/>
              </a:pPr>
              <a:r>
                <a:t/>
              </a:r>
              <a:endParaRPr b="0" i="0" sz="1400" u="none" cap="none" strike="noStrike">
                <a:solidFill>
                  <a:srgbClr val="000000"/>
                </a:solidFill>
                <a:latin typeface="Arial"/>
                <a:ea typeface="Arial"/>
                <a:cs typeface="Arial"/>
                <a:sym typeface="Arial"/>
              </a:endParaRPr>
            </a:p>
          </p:txBody>
        </p:sp>
        <p:sp>
          <p:nvSpPr>
            <p:cNvPr id="591" name="Google Shape;591;p75"/>
            <p:cNvSpPr txBox="1"/>
            <p:nvPr/>
          </p:nvSpPr>
          <p:spPr>
            <a:xfrm>
              <a:off x="0" y="0"/>
              <a:ext cx="3419400" cy="134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Non-Excludability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No way to exclude individuals from benefiting of that good </a:t>
              </a:r>
              <a:endParaRPr b="0" i="0" sz="2400" u="none" cap="none" strike="noStrike">
                <a:solidFill>
                  <a:srgbClr val="000000"/>
                </a:solidFill>
                <a:latin typeface="Arial"/>
                <a:ea typeface="Arial"/>
                <a:cs typeface="Arial"/>
                <a:sym typeface="Arial"/>
              </a:endParaRPr>
            </a:p>
          </p:txBody>
        </p:sp>
      </p:grpSp>
      <p:pic>
        <p:nvPicPr>
          <p:cNvPr descr="Picture 7" id="592" name="Google Shape;592;p75"/>
          <p:cNvPicPr preferRelativeResize="0"/>
          <p:nvPr/>
        </p:nvPicPr>
        <p:blipFill rotWithShape="1">
          <a:blip r:embed="rId4">
            <a:alphaModFix/>
          </a:blip>
          <a:srcRect b="0" l="0" r="16506" t="21758"/>
          <a:stretch/>
        </p:blipFill>
        <p:spPr>
          <a:xfrm>
            <a:off x="110727" y="2868229"/>
            <a:ext cx="3051575" cy="2150269"/>
          </a:xfrm>
          <a:prstGeom prst="rect">
            <a:avLst/>
          </a:prstGeom>
          <a:noFill/>
          <a:ln>
            <a:noFill/>
          </a:ln>
        </p:spPr>
      </p:pic>
      <p:grpSp>
        <p:nvGrpSpPr>
          <p:cNvPr id="593" name="Google Shape;593;p75"/>
          <p:cNvGrpSpPr/>
          <p:nvPr/>
        </p:nvGrpSpPr>
        <p:grpSpPr>
          <a:xfrm>
            <a:off x="6438749" y="3296840"/>
            <a:ext cx="2564550" cy="1011150"/>
            <a:chOff x="0" y="0"/>
            <a:chExt cx="3419400" cy="1348200"/>
          </a:xfrm>
        </p:grpSpPr>
        <p:sp>
          <p:nvSpPr>
            <p:cNvPr id="594" name="Google Shape;594;p75"/>
            <p:cNvSpPr/>
            <p:nvPr/>
          </p:nvSpPr>
          <p:spPr>
            <a:xfrm>
              <a:off x="0" y="0"/>
              <a:ext cx="3419400" cy="973200"/>
            </a:xfrm>
            <a:prstGeom prst="rect">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Narrow"/>
                <a:buNone/>
              </a:pPr>
              <a:r>
                <a:t/>
              </a:r>
              <a:endParaRPr b="0" i="0" sz="1400" u="none" cap="none" strike="noStrike">
                <a:solidFill>
                  <a:srgbClr val="000000"/>
                </a:solidFill>
                <a:latin typeface="Arial"/>
                <a:ea typeface="Arial"/>
                <a:cs typeface="Arial"/>
                <a:sym typeface="Arial"/>
              </a:endParaRPr>
            </a:p>
          </p:txBody>
        </p:sp>
        <p:sp>
          <p:nvSpPr>
            <p:cNvPr id="595" name="Google Shape;595;p75"/>
            <p:cNvSpPr txBox="1"/>
            <p:nvPr/>
          </p:nvSpPr>
          <p:spPr>
            <a:xfrm>
              <a:off x="0" y="0"/>
              <a:ext cx="3419400" cy="13482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Non- reject ability</a:t>
              </a:r>
              <a:endParaRPr sz="1100"/>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 Goods/service can not be rejected (police force) </a:t>
              </a:r>
              <a:endParaRPr b="0" i="0" sz="2400" u="none" cap="none" strike="noStrike">
                <a:solidFill>
                  <a:srgbClr val="000000"/>
                </a:solidFill>
                <a:latin typeface="Arial"/>
                <a:ea typeface="Arial"/>
                <a:cs typeface="Arial"/>
                <a:sym typeface="Arial"/>
              </a:endParaRPr>
            </a:p>
          </p:txBody>
        </p:sp>
      </p:grpSp>
      <p:pic>
        <p:nvPicPr>
          <p:cNvPr descr="Picture 4" id="596" name="Google Shape;596;p75"/>
          <p:cNvPicPr preferRelativeResize="0"/>
          <p:nvPr/>
        </p:nvPicPr>
        <p:blipFill rotWithShape="1">
          <a:blip r:embed="rId5">
            <a:alphaModFix/>
          </a:blip>
          <a:srcRect b="0" l="0" r="0" t="0"/>
          <a:stretch/>
        </p:blipFill>
        <p:spPr>
          <a:xfrm>
            <a:off x="3219450" y="794132"/>
            <a:ext cx="3105001" cy="2074098"/>
          </a:xfrm>
          <a:prstGeom prst="rect">
            <a:avLst/>
          </a:prstGeom>
          <a:noFill/>
          <a:ln>
            <a:noFill/>
          </a:ln>
        </p:spPr>
      </p:pic>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descr="Picture 3" id="601" name="Google Shape;601;p76"/>
          <p:cNvPicPr preferRelativeResize="0"/>
          <p:nvPr/>
        </p:nvPicPr>
        <p:blipFill rotWithShape="1">
          <a:blip r:embed="rId3">
            <a:alphaModFix/>
          </a:blip>
          <a:srcRect b="0" l="0" r="0" t="0"/>
          <a:stretch/>
        </p:blipFill>
        <p:spPr>
          <a:xfrm>
            <a:off x="2731295" y="678656"/>
            <a:ext cx="3012281" cy="2430067"/>
          </a:xfrm>
          <a:prstGeom prst="rect">
            <a:avLst/>
          </a:prstGeom>
          <a:noFill/>
          <a:ln>
            <a:noFill/>
          </a:ln>
        </p:spPr>
      </p:pic>
      <p:sp>
        <p:nvSpPr>
          <p:cNvPr id="602" name="Google Shape;602;p76"/>
          <p:cNvSpPr txBox="1"/>
          <p:nvPr/>
        </p:nvSpPr>
        <p:spPr>
          <a:xfrm>
            <a:off x="3445670" y="3664744"/>
            <a:ext cx="1836000" cy="663000"/>
          </a:xfrm>
          <a:prstGeom prst="rect">
            <a:avLst/>
          </a:prstGeom>
          <a:solidFill>
            <a:srgbClr val="CCFFFF"/>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Why would the ‘market for viewing the sunset’ be a missing market?</a:t>
            </a:r>
            <a:endParaRPr sz="1100"/>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7"/>
          <p:cNvSpPr txBox="1"/>
          <p:nvPr>
            <p:ph idx="4294967295" type="title"/>
          </p:nvPr>
        </p:nvSpPr>
        <p:spPr>
          <a:xfrm>
            <a:off x="0" y="114300"/>
            <a:ext cx="6286500" cy="857400"/>
          </a:xfrm>
          <a:prstGeom prst="rect">
            <a:avLst/>
          </a:prstGeom>
          <a:noFill/>
          <a:ln>
            <a:noFill/>
          </a:ln>
        </p:spPr>
        <p:txBody>
          <a:bodyPr anchorCtr="0" anchor="b" bIns="34275" lIns="34275" spcFirstLastPara="1" rIns="34275" wrap="square" tIns="34275">
            <a:noAutofit/>
          </a:bodyPr>
          <a:lstStyle/>
          <a:p>
            <a:pPr indent="0" lvl="0" marL="0" rtl="0" algn="l">
              <a:lnSpc>
                <a:spcPct val="85000"/>
              </a:lnSpc>
              <a:spcBef>
                <a:spcPts val="0"/>
              </a:spcBef>
              <a:spcAft>
                <a:spcPts val="0"/>
              </a:spcAft>
              <a:buClr>
                <a:srgbClr val="404040"/>
              </a:buClr>
              <a:buSzPts val="2000"/>
              <a:buFont typeface="Arial"/>
              <a:buNone/>
            </a:pPr>
            <a:br>
              <a:rPr lang="en" sz="2000">
                <a:solidFill>
                  <a:srgbClr val="404040"/>
                </a:solidFill>
              </a:rPr>
            </a:br>
            <a:r>
              <a:rPr lang="en" sz="2000">
                <a:solidFill>
                  <a:srgbClr val="404040"/>
                </a:solidFill>
              </a:rPr>
              <a:t>Free rider problem &amp; Market failure</a:t>
            </a:r>
            <a:br>
              <a:rPr lang="en" sz="2000">
                <a:solidFill>
                  <a:srgbClr val="404040"/>
                </a:solidFill>
              </a:rPr>
            </a:br>
            <a:endParaRPr/>
          </a:p>
        </p:txBody>
      </p:sp>
      <p:pic>
        <p:nvPicPr>
          <p:cNvPr descr="Picture 6" id="608" name="Google Shape;608;p77"/>
          <p:cNvPicPr preferRelativeResize="0"/>
          <p:nvPr/>
        </p:nvPicPr>
        <p:blipFill rotWithShape="1">
          <a:blip r:embed="rId3">
            <a:alphaModFix/>
          </a:blip>
          <a:srcRect b="0" l="0" r="39968" t="20634"/>
          <a:stretch/>
        </p:blipFill>
        <p:spPr>
          <a:xfrm>
            <a:off x="390524" y="828674"/>
            <a:ext cx="2025254" cy="2009776"/>
          </a:xfrm>
          <a:prstGeom prst="rect">
            <a:avLst/>
          </a:prstGeom>
          <a:noFill/>
          <a:ln>
            <a:noFill/>
          </a:ln>
        </p:spPr>
      </p:pic>
      <p:grpSp>
        <p:nvGrpSpPr>
          <p:cNvPr id="609" name="Google Shape;609;p77"/>
          <p:cNvGrpSpPr/>
          <p:nvPr/>
        </p:nvGrpSpPr>
        <p:grpSpPr>
          <a:xfrm>
            <a:off x="6061470" y="636984"/>
            <a:ext cx="2564550" cy="1211175"/>
            <a:chOff x="0" y="0"/>
            <a:chExt cx="3419400" cy="1614900"/>
          </a:xfrm>
        </p:grpSpPr>
        <p:sp>
          <p:nvSpPr>
            <p:cNvPr id="610" name="Google Shape;610;p77"/>
            <p:cNvSpPr/>
            <p:nvPr/>
          </p:nvSpPr>
          <p:spPr>
            <a:xfrm>
              <a:off x="0" y="0"/>
              <a:ext cx="3419400" cy="1476300"/>
            </a:xfrm>
            <a:prstGeom prst="rect">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Narrow"/>
                <a:buNone/>
              </a:pPr>
              <a:r>
                <a:t/>
              </a:r>
              <a:endParaRPr b="0" i="0" sz="1400" u="none" cap="none" strike="noStrike">
                <a:solidFill>
                  <a:srgbClr val="000000"/>
                </a:solidFill>
                <a:latin typeface="Arial"/>
                <a:ea typeface="Arial"/>
                <a:cs typeface="Arial"/>
                <a:sym typeface="Arial"/>
              </a:endParaRPr>
            </a:p>
          </p:txBody>
        </p:sp>
        <p:sp>
          <p:nvSpPr>
            <p:cNvPr id="611" name="Google Shape;611;p77"/>
            <p:cNvSpPr txBox="1"/>
            <p:nvPr/>
          </p:nvSpPr>
          <p:spPr>
            <a:xfrm>
              <a:off x="0" y="0"/>
              <a:ext cx="3419400" cy="1614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Free rider problem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Everyone can benefit from the good; therefore, people have no incentive to pay for something </a:t>
              </a:r>
              <a:endParaRPr b="0" i="0" sz="2400" u="none" cap="none" strike="noStrike">
                <a:solidFill>
                  <a:srgbClr val="000000"/>
                </a:solidFill>
                <a:latin typeface="Arial"/>
                <a:ea typeface="Arial"/>
                <a:cs typeface="Arial"/>
                <a:sym typeface="Arial"/>
              </a:endParaRPr>
            </a:p>
          </p:txBody>
        </p:sp>
      </p:grpSp>
      <p:grpSp>
        <p:nvGrpSpPr>
          <p:cNvPr id="612" name="Google Shape;612;p77"/>
          <p:cNvGrpSpPr/>
          <p:nvPr/>
        </p:nvGrpSpPr>
        <p:grpSpPr>
          <a:xfrm>
            <a:off x="6061471" y="2733674"/>
            <a:ext cx="2564550" cy="1869075"/>
            <a:chOff x="0" y="0"/>
            <a:chExt cx="3419400" cy="2492100"/>
          </a:xfrm>
        </p:grpSpPr>
        <p:sp>
          <p:nvSpPr>
            <p:cNvPr id="613" name="Google Shape;613;p77"/>
            <p:cNvSpPr/>
            <p:nvPr/>
          </p:nvSpPr>
          <p:spPr>
            <a:xfrm>
              <a:off x="0" y="0"/>
              <a:ext cx="3419400" cy="2087700"/>
            </a:xfrm>
            <a:prstGeom prst="rect">
              <a:avLst/>
            </a:prstGeom>
            <a:solidFill>
              <a:srgbClr val="418AB3"/>
            </a:solidFill>
            <a:ln cap="flat" cmpd="sng" w="9525">
              <a:solidFill>
                <a:srgbClr val="000000"/>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Narrow"/>
                <a:buNone/>
              </a:pPr>
              <a:r>
                <a:t/>
              </a:r>
              <a:endParaRPr b="0" i="0" sz="1400" u="none" cap="none" strike="noStrike">
                <a:solidFill>
                  <a:srgbClr val="000000"/>
                </a:solidFill>
                <a:latin typeface="Arial"/>
                <a:ea typeface="Arial"/>
                <a:cs typeface="Arial"/>
                <a:sym typeface="Arial"/>
              </a:endParaRPr>
            </a:p>
          </p:txBody>
        </p:sp>
        <p:sp>
          <p:nvSpPr>
            <p:cNvPr id="614" name="Google Shape;614;p77"/>
            <p:cNvSpPr txBox="1"/>
            <p:nvPr/>
          </p:nvSpPr>
          <p:spPr>
            <a:xfrm>
              <a:off x="0" y="0"/>
              <a:ext cx="3419400" cy="2492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Market failure </a:t>
              </a:r>
              <a:endParaRPr sz="1100"/>
            </a:p>
            <a:p>
              <a:pPr indent="-215900" lvl="0" marL="215900" marR="0" rtl="0" algn="l">
                <a:lnSpc>
                  <a:spcPct val="100000"/>
                </a:lnSpc>
                <a:spcBef>
                  <a:spcPts val="0"/>
                </a:spcBef>
                <a:spcAft>
                  <a:spcPts val="0"/>
                </a:spcAft>
                <a:buClr>
                  <a:srgbClr val="000000"/>
                </a:buClr>
                <a:buSzPts val="1400"/>
                <a:buFont typeface="Arial Narrow"/>
                <a:buChar char="•"/>
              </a:pPr>
              <a:r>
                <a:rPr b="0" i="0" lang="en" sz="1400" u="none" cap="none" strike="noStrike">
                  <a:solidFill>
                    <a:srgbClr val="000000"/>
                  </a:solidFill>
                  <a:latin typeface="Arial Narrow"/>
                  <a:ea typeface="Arial Narrow"/>
                  <a:cs typeface="Arial Narrow"/>
                  <a:sym typeface="Arial Narrow"/>
                </a:rPr>
                <a:t>Not allocating resources in an optimal manner</a:t>
              </a:r>
              <a:endParaRPr sz="1100"/>
            </a:p>
            <a:p>
              <a:pPr indent="-215900" lvl="0" marL="215900" marR="0" rtl="0" algn="l">
                <a:lnSpc>
                  <a:spcPct val="100000"/>
                </a:lnSpc>
                <a:spcBef>
                  <a:spcPts val="0"/>
                </a:spcBef>
                <a:spcAft>
                  <a:spcPts val="0"/>
                </a:spcAft>
                <a:buClr>
                  <a:srgbClr val="000000"/>
                </a:buClr>
                <a:buSzPts val="1400"/>
                <a:buFont typeface="Arial Narrow"/>
                <a:buChar char="•"/>
              </a:pPr>
              <a:r>
                <a:rPr b="0" i="0" lang="en" sz="1400" u="none" cap="none" strike="noStrike">
                  <a:solidFill>
                    <a:srgbClr val="000000"/>
                  </a:solidFill>
                  <a:latin typeface="Arial Narrow"/>
                  <a:ea typeface="Arial Narrow"/>
                  <a:cs typeface="Arial Narrow"/>
                  <a:sym typeface="Arial Narrow"/>
                </a:rPr>
                <a:t>Publics goods benefit society lack of public goods in free market </a:t>
              </a:r>
              <a:r>
                <a:rPr b="0" i="0" lang="en" sz="1400" u="none" cap="none" strike="noStrike">
                  <a:solidFill>
                    <a:srgbClr val="000000"/>
                  </a:solidFill>
                  <a:latin typeface="Noto Sans Symbols"/>
                  <a:ea typeface="Noto Sans Symbols"/>
                  <a:cs typeface="Noto Sans Symbols"/>
                  <a:sym typeface="Noto Sans Symbols"/>
                </a:rPr>
                <a:t>➔ </a:t>
              </a:r>
              <a:r>
                <a:rPr b="0" i="0" lang="en" sz="1400" u="none" cap="none" strike="noStrike">
                  <a:solidFill>
                    <a:srgbClr val="000000"/>
                  </a:solidFill>
                  <a:latin typeface="Arial Narrow"/>
                  <a:ea typeface="Arial Narrow"/>
                  <a:cs typeface="Arial Narrow"/>
                  <a:sym typeface="Arial Narrow"/>
                </a:rPr>
                <a:t>market failure</a:t>
              </a:r>
              <a:endParaRPr sz="1100"/>
            </a:p>
            <a:p>
              <a:pPr indent="-215900" lvl="0" marL="215900" marR="0" rtl="0" algn="l">
                <a:lnSpc>
                  <a:spcPct val="100000"/>
                </a:lnSpc>
                <a:spcBef>
                  <a:spcPts val="0"/>
                </a:spcBef>
                <a:spcAft>
                  <a:spcPts val="0"/>
                </a:spcAft>
                <a:buClr>
                  <a:srgbClr val="000000"/>
                </a:buClr>
                <a:buSzPts val="1400"/>
                <a:buFont typeface="Arial Narrow"/>
                <a:buChar char="•"/>
              </a:pPr>
              <a:r>
                <a:rPr b="0" i="0" lang="en" sz="1400" u="none" cap="none" strike="noStrike">
                  <a:solidFill>
                    <a:srgbClr val="000000"/>
                  </a:solidFill>
                  <a:latin typeface="Arial Narrow"/>
                  <a:ea typeface="Arial Narrow"/>
                  <a:cs typeface="Arial Narrow"/>
                  <a:sym typeface="Arial Narrow"/>
                </a:rPr>
                <a:t>Government intervene  </a:t>
              </a:r>
              <a:endParaRPr sz="1100"/>
            </a:p>
            <a:p>
              <a:pPr indent="0" lvl="0" marL="0" marR="0" rtl="0" algn="ctr">
                <a:lnSpc>
                  <a:spcPct val="100000"/>
                </a:lnSpc>
                <a:spcBef>
                  <a:spcPts val="0"/>
                </a:spcBef>
                <a:spcAft>
                  <a:spcPts val="0"/>
                </a:spcAft>
                <a:buClr>
                  <a:srgbClr val="000000"/>
                </a:buClr>
                <a:buSzPts val="1400"/>
                <a:buFont typeface="Arial Narrow"/>
                <a:buNone/>
              </a:pPr>
              <a:r>
                <a:rPr b="0" i="0" lang="en" sz="1400" u="none" cap="none" strike="noStrike">
                  <a:solidFill>
                    <a:srgbClr val="000000"/>
                  </a:solidFill>
                  <a:latin typeface="Arial Narrow"/>
                  <a:ea typeface="Arial Narrow"/>
                  <a:cs typeface="Arial Narrow"/>
                  <a:sym typeface="Arial Narrow"/>
                </a:rPr>
                <a:t>  </a:t>
              </a:r>
              <a:endParaRPr sz="1100"/>
            </a:p>
          </p:txBody>
        </p:sp>
      </p:grpSp>
      <p:pic>
        <p:nvPicPr>
          <p:cNvPr descr="Picture 4" id="615" name="Google Shape;615;p77"/>
          <p:cNvPicPr preferRelativeResize="0"/>
          <p:nvPr/>
        </p:nvPicPr>
        <p:blipFill rotWithShape="1">
          <a:blip r:embed="rId4">
            <a:alphaModFix/>
          </a:blip>
          <a:srcRect b="0" l="0" r="0" t="0"/>
          <a:stretch/>
        </p:blipFill>
        <p:spPr>
          <a:xfrm>
            <a:off x="255985" y="3343276"/>
            <a:ext cx="2159794" cy="1437085"/>
          </a:xfrm>
          <a:prstGeom prst="rect">
            <a:avLst/>
          </a:prstGeom>
          <a:noFill/>
          <a:ln>
            <a:noFill/>
          </a:ln>
        </p:spPr>
      </p:pic>
      <p:pic>
        <p:nvPicPr>
          <p:cNvPr descr="Picture 9" id="616" name="Google Shape;616;p77"/>
          <p:cNvPicPr preferRelativeResize="0"/>
          <p:nvPr/>
        </p:nvPicPr>
        <p:blipFill rotWithShape="1">
          <a:blip r:embed="rId5">
            <a:alphaModFix/>
          </a:blip>
          <a:srcRect b="0" l="0" r="0" t="0"/>
          <a:stretch/>
        </p:blipFill>
        <p:spPr>
          <a:xfrm>
            <a:off x="3338511" y="1190624"/>
            <a:ext cx="1800226" cy="2700340"/>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txBox="1"/>
          <p:nvPr/>
        </p:nvSpPr>
        <p:spPr>
          <a:xfrm>
            <a:off x="197644" y="141684"/>
            <a:ext cx="8857200" cy="303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Public Goods</a:t>
            </a:r>
            <a:endParaRPr sz="1100"/>
          </a:p>
          <a:p>
            <a:pPr indent="0" lvl="0" marL="0" marR="0" rtl="0" algn="ctr">
              <a:lnSpc>
                <a:spcPct val="100000"/>
              </a:lnSpc>
              <a:spcBef>
                <a:spcPts val="0"/>
              </a:spcBef>
              <a:spcAft>
                <a:spcPts val="0"/>
              </a:spcAft>
              <a:buClr>
                <a:srgbClr val="FF0000"/>
              </a:buClr>
              <a:buSzPts val="1800"/>
              <a:buFont typeface="Times New Roman"/>
              <a:buNone/>
            </a:pPr>
            <a:r>
              <a:rPr b="0" i="1" lang="en" sz="1800" u="none">
                <a:solidFill>
                  <a:srgbClr val="FF0000"/>
                </a:solidFill>
                <a:latin typeface="Times New Roman"/>
                <a:ea typeface="Times New Roman"/>
                <a:cs typeface="Times New Roman"/>
                <a:sym typeface="Times New Roman"/>
              </a:rPr>
              <a:t>But what if a market produced NONE of a good. A good which is not provided by the free market AT ALL is known as a PUBLIC GOOD.</a:t>
            </a:r>
            <a:endParaRPr b="0" i="1"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FF"/>
              </a:buClr>
              <a:buSzPts val="1400"/>
              <a:buFont typeface="Times New Roman"/>
              <a:buNone/>
            </a:pPr>
            <a:r>
              <a:rPr b="1" i="0" lang="en" sz="1400" u="none">
                <a:solidFill>
                  <a:srgbClr val="0000FF"/>
                </a:solidFill>
                <a:latin typeface="Times New Roman"/>
                <a:ea typeface="Times New Roman"/>
                <a:cs typeface="Times New Roman"/>
                <a:sym typeface="Times New Roman"/>
              </a:rPr>
              <a:t>Public Good: </a:t>
            </a:r>
            <a:r>
              <a:rPr b="0" i="0" lang="en" sz="1400" u="none">
                <a:solidFill>
                  <a:schemeClr val="dk1"/>
                </a:solidFill>
                <a:latin typeface="Times New Roman"/>
                <a:ea typeface="Times New Roman"/>
                <a:cs typeface="Times New Roman"/>
                <a:sym typeface="Times New Roman"/>
              </a:rPr>
              <a:t>A good which provides benefits to society which are non-rivalrous, and the benefits of which are non-excludable by the provider of the good. Because of these characteristics, public goods will not be provide by the free market at all (hence, represent a market failure)</a:t>
            </a:r>
            <a:endParaRPr sz="1100"/>
          </a:p>
          <a:p>
            <a:pPr indent="0" lvl="0" marL="0" marR="0" rtl="0" algn="l">
              <a:lnSpc>
                <a:spcPct val="100000"/>
              </a:lnSpc>
              <a:spcBef>
                <a:spcPts val="0"/>
              </a:spcBef>
              <a:spcAft>
                <a:spcPts val="0"/>
              </a:spcAft>
              <a:buClr>
                <a:srgbClr val="0000FF"/>
              </a:buClr>
              <a:buSzPts val="1400"/>
              <a:buFont typeface="Times New Roman"/>
              <a:buNone/>
            </a:pPr>
            <a:r>
              <a:rPr b="0" i="1" lang="en" sz="1400" u="none">
                <a:solidFill>
                  <a:srgbClr val="0000FF"/>
                </a:solidFill>
                <a:latin typeface="Times New Roman"/>
                <a:ea typeface="Times New Roman"/>
                <a:cs typeface="Times New Roman"/>
                <a:sym typeface="Times New Roman"/>
              </a:rPr>
              <a:t>To be considered public, a good must be:</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Non-rivalrous in consumption: </a:t>
            </a:r>
            <a:r>
              <a:rPr b="0" i="0" lang="en" sz="1400" u="none">
                <a:solidFill>
                  <a:schemeClr val="dk1"/>
                </a:solidFill>
                <a:latin typeface="Times New Roman"/>
                <a:ea typeface="Times New Roman"/>
                <a:cs typeface="Times New Roman"/>
                <a:sym typeface="Times New Roman"/>
              </a:rPr>
              <a:t>This means that one consumer’s enjoyment of the benefits of a good does not diminish any other consumer’s enjoyment of its benefits.</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Non-excludable by the provider: </a:t>
            </a:r>
            <a:r>
              <a:rPr b="0" i="0" lang="en" sz="1400" u="none">
                <a:solidFill>
                  <a:schemeClr val="dk1"/>
                </a:solidFill>
                <a:latin typeface="Times New Roman"/>
                <a:ea typeface="Times New Roman"/>
                <a:cs typeface="Times New Roman"/>
                <a:sym typeface="Times New Roman"/>
              </a:rPr>
              <a:t>This means that once a good has been provided, it is not possible to exclude any individuals from enjoying its benefits. In other words, you can’t make individuals pay for the good once it is made available. </a:t>
            </a:r>
            <a:r>
              <a:rPr b="1" i="1" lang="en" sz="1400" u="none">
                <a:solidFill>
                  <a:srgbClr val="FF0000"/>
                </a:solidFill>
                <a:latin typeface="Times New Roman"/>
                <a:ea typeface="Times New Roman"/>
                <a:cs typeface="Times New Roman"/>
                <a:sym typeface="Times New Roman"/>
              </a:rPr>
              <a:t>There will be free-riders</a:t>
            </a:r>
            <a:r>
              <a:rPr b="1" i="0" lang="en" sz="1400" u="none">
                <a:solidFill>
                  <a:srgbClr val="FF0000"/>
                </a:solidFill>
                <a:latin typeface="Times New Roman"/>
                <a:ea typeface="Times New Roman"/>
                <a:cs typeface="Times New Roman"/>
                <a:sym typeface="Times New Roman"/>
              </a:rPr>
              <a:t>, or individuals who enjoy the good’s benefits without ever paying for it! </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Private good:</a:t>
            </a:r>
            <a:r>
              <a:rPr b="1" i="0" lang="en" sz="1400" u="none">
                <a:solidFill>
                  <a:srgbClr val="FF0000"/>
                </a:solidFill>
                <a:latin typeface="Times New Roman"/>
                <a:ea typeface="Times New Roman"/>
                <a:cs typeface="Times New Roman"/>
                <a:sym typeface="Times New Roman"/>
              </a:rPr>
              <a:t> </a:t>
            </a:r>
            <a:r>
              <a:rPr b="0" i="0" lang="en" sz="1400" u="none">
                <a:solidFill>
                  <a:schemeClr val="dk1"/>
                </a:solidFill>
                <a:latin typeface="Times New Roman"/>
                <a:ea typeface="Times New Roman"/>
                <a:cs typeface="Times New Roman"/>
                <a:sym typeface="Times New Roman"/>
              </a:rPr>
              <a:t>Is both rival &amp; excludable, Merit &amp; demerit are private goods   </a:t>
            </a:r>
            <a:endParaRPr sz="1100"/>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nvSpPr>
        <p:spPr>
          <a:xfrm>
            <a:off x="54750" y="85125"/>
            <a:ext cx="9034500" cy="18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Inquiry case example</a:t>
            </a:r>
            <a:endParaRPr/>
          </a:p>
          <a:p>
            <a:pPr indent="0" lvl="0" marL="0" rtl="0" algn="l">
              <a:spcBef>
                <a:spcPts val="0"/>
              </a:spcBef>
              <a:spcAft>
                <a:spcPts val="0"/>
              </a:spcAft>
              <a:buNone/>
            </a:pPr>
            <a:r>
              <a:rPr lang="en"/>
              <a:t>The Hong Kong–Zhuhai–Macau Bridge</a:t>
            </a:r>
            <a:endParaRPr/>
          </a:p>
          <a:p>
            <a:pPr indent="0" lvl="0" marL="0" rtl="0" algn="l">
              <a:spcBef>
                <a:spcPts val="0"/>
              </a:spcBef>
              <a:spcAft>
                <a:spcPts val="0"/>
              </a:spcAft>
              <a:buNone/>
            </a:pPr>
            <a:r>
              <a:rPr lang="en"/>
              <a:t>On the 24 October 2018 the Hong Kong–Zhuhai–Macau Bridge was opened. It is a 55km (34 miles) bridge that included an undersea tunnel and four artificial islands. It is the longest sea crossing by bridge in the world. The project cost $18.8 billion. The improved connectivity brought about by the bridge will bring significant social benefits to Hong Kong and Macau. Sectors such as tourism, finance and logistics will see huge advantages from the bridge.</a:t>
            </a:r>
            <a:endParaRPr/>
          </a:p>
        </p:txBody>
      </p:sp>
      <p:pic>
        <p:nvPicPr>
          <p:cNvPr id="627" name="Google Shape;627;p79"/>
          <p:cNvPicPr preferRelativeResize="0"/>
          <p:nvPr/>
        </p:nvPicPr>
        <p:blipFill>
          <a:blip r:embed="rId3">
            <a:alphaModFix/>
          </a:blip>
          <a:stretch>
            <a:fillRect/>
          </a:stretch>
        </p:blipFill>
        <p:spPr>
          <a:xfrm>
            <a:off x="152400" y="2110125"/>
            <a:ext cx="3810000" cy="2533650"/>
          </a:xfrm>
          <a:prstGeom prst="rect">
            <a:avLst/>
          </a:prstGeom>
          <a:noFill/>
          <a:ln>
            <a:noFill/>
          </a:ln>
        </p:spPr>
      </p:pic>
      <p:sp>
        <p:nvSpPr>
          <p:cNvPr id="628" name="Google Shape;628;p79"/>
          <p:cNvSpPr txBox="1"/>
          <p:nvPr/>
        </p:nvSpPr>
        <p:spPr>
          <a:xfrm>
            <a:off x="5690700" y="2346800"/>
            <a:ext cx="3000000" cy="18117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Discuss the private and external benefits that might come from the Hong Kong–Zhuhai–Macau Bridge.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Research another infrastructure project that might have similar private and external benefits.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0"/>
          <p:cNvSpPr txBox="1"/>
          <p:nvPr/>
        </p:nvSpPr>
        <p:spPr>
          <a:xfrm>
            <a:off x="251222" y="303609"/>
            <a:ext cx="8533200" cy="4140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Examples of Public Goods</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To find examples of public goods, all we have to do is walk out our front door and look around. Much of what government provides us using our tax money are examples of public goods. These may include: </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Infrastructure: </a:t>
            </a:r>
            <a:r>
              <a:rPr b="0" i="0" lang="en" sz="1400" u="none">
                <a:solidFill>
                  <a:schemeClr val="dk1"/>
                </a:solidFill>
                <a:latin typeface="Times New Roman"/>
                <a:ea typeface="Times New Roman"/>
                <a:cs typeface="Times New Roman"/>
                <a:sym typeface="Times New Roman"/>
              </a:rPr>
              <a:t>Roads, sidewalks, street lights, power lines, sewage systems, train tracks… many of these goods are non-excludable and non-rivalrous, therefore are unlikely to be provided by the free market. Government must provide such goods so that society can enjoy their benefits.</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Parks: </a:t>
            </a:r>
            <a:r>
              <a:rPr b="0" i="0" lang="en" sz="1400" u="none">
                <a:solidFill>
                  <a:schemeClr val="dk1"/>
                </a:solidFill>
                <a:latin typeface="Times New Roman"/>
                <a:ea typeface="Times New Roman"/>
                <a:cs typeface="Times New Roman"/>
                <a:sym typeface="Times New Roman"/>
              </a:rPr>
              <a:t>Think of the last time you walked through a </a:t>
            </a:r>
            <a:r>
              <a:rPr b="0" i="1" lang="en" sz="1400" u="none">
                <a:solidFill>
                  <a:schemeClr val="dk1"/>
                </a:solidFill>
                <a:latin typeface="Times New Roman"/>
                <a:ea typeface="Times New Roman"/>
                <a:cs typeface="Times New Roman"/>
                <a:sym typeface="Times New Roman"/>
              </a:rPr>
              <a:t>public park</a:t>
            </a:r>
            <a:r>
              <a:rPr b="0" i="0" lang="en" sz="1400" u="none">
                <a:solidFill>
                  <a:schemeClr val="dk1"/>
                </a:solidFill>
                <a:latin typeface="Times New Roman"/>
                <a:ea typeface="Times New Roman"/>
                <a:cs typeface="Times New Roman"/>
                <a:sym typeface="Times New Roman"/>
              </a:rPr>
              <a:t>. Did you have to pay to get in? (If not, then it was non-excludable). Did your enjoyment of the park prevent others from enjoying it? (If not, then it was non-rivalrous). Public parks are an example of public goods.</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Fire and Police Protection: </a:t>
            </a:r>
            <a:r>
              <a:rPr b="0" i="0" lang="en" sz="1400" u="none">
                <a:solidFill>
                  <a:schemeClr val="dk1"/>
                </a:solidFill>
                <a:latin typeface="Times New Roman"/>
                <a:ea typeface="Times New Roman"/>
                <a:cs typeface="Times New Roman"/>
                <a:sym typeface="Times New Roman"/>
              </a:rPr>
              <a:t>If your house catches on fire, do you have to call a private fire fighting firm to come put it out? The reason you don’t is because the </a:t>
            </a:r>
            <a:r>
              <a:rPr b="0" i="1" lang="en" sz="1400" u="none">
                <a:solidFill>
                  <a:schemeClr val="dk1"/>
                </a:solidFill>
                <a:latin typeface="Times New Roman"/>
                <a:ea typeface="Times New Roman"/>
                <a:cs typeface="Times New Roman"/>
                <a:sym typeface="Times New Roman"/>
              </a:rPr>
              <a:t>benefits of having fire protection are non-rivalrous</a:t>
            </a:r>
            <a:r>
              <a:rPr b="0" i="0" lang="en" sz="1400" u="none">
                <a:solidFill>
                  <a:schemeClr val="dk1"/>
                </a:solidFill>
                <a:latin typeface="Times New Roman"/>
                <a:ea typeface="Times New Roman"/>
                <a:cs typeface="Times New Roman"/>
                <a:sym typeface="Times New Roman"/>
              </a:rPr>
              <a:t>. Putting the fire in your house out will benefit your neighbors, whose houses are less likely to burn down. Police protection is the same way. Without government-provided police force, society as a whole would be unsafe because very few people would choose to hire private security. The benefits of police protection are </a:t>
            </a:r>
            <a:r>
              <a:rPr b="0" i="1" lang="en" sz="1400" u="none">
                <a:solidFill>
                  <a:schemeClr val="dk1"/>
                </a:solidFill>
                <a:latin typeface="Times New Roman"/>
                <a:ea typeface="Times New Roman"/>
                <a:cs typeface="Times New Roman"/>
                <a:sym typeface="Times New Roman"/>
              </a:rPr>
              <a:t>non-rivalrous and non-excludable.</a:t>
            </a:r>
            <a:endParaRPr sz="1100"/>
          </a:p>
          <a:p>
            <a:pPr indent="-88900" lvl="0" marL="0" marR="0" rtl="0" algn="l">
              <a:lnSpc>
                <a:spcPct val="100000"/>
              </a:lnSpc>
              <a:spcBef>
                <a:spcPts val="0"/>
              </a:spcBef>
              <a:spcAft>
                <a:spcPts val="0"/>
              </a:spcAft>
              <a:buClr>
                <a:srgbClr val="0000FF"/>
              </a:buClr>
              <a:buSzPts val="1400"/>
              <a:buFont typeface="Arial"/>
              <a:buChar char="•"/>
            </a:pPr>
            <a:r>
              <a:rPr b="1" i="0" lang="en" sz="1400" u="none">
                <a:solidFill>
                  <a:srgbClr val="0000FF"/>
                </a:solidFill>
                <a:latin typeface="Times New Roman"/>
                <a:ea typeface="Times New Roman"/>
                <a:cs typeface="Times New Roman"/>
                <a:sym typeface="Times New Roman"/>
              </a:rPr>
              <a:t>National Defense: </a:t>
            </a:r>
            <a:r>
              <a:rPr b="0" i="0" lang="en" sz="1400" u="none">
                <a:solidFill>
                  <a:schemeClr val="dk1"/>
                </a:solidFill>
                <a:latin typeface="Times New Roman"/>
                <a:ea typeface="Times New Roman"/>
                <a:cs typeface="Times New Roman"/>
                <a:sym typeface="Times New Roman"/>
              </a:rPr>
              <a:t>An army, navy and air force provide citizens with protection which, once provided, individuals within the nation cannot be excluded from benefiting from. One person’s safety does not diminish others’, so defense is non-excludable and non-rivalrous: a purely public good.</a:t>
            </a:r>
            <a:endParaRPr sz="1100"/>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1"/>
          <p:cNvSpPr txBox="1"/>
          <p:nvPr/>
        </p:nvSpPr>
        <p:spPr>
          <a:xfrm>
            <a:off x="192881" y="250031"/>
            <a:ext cx="8748600" cy="2368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The Abuse of Monopoly Power as a Market Failure</a:t>
            </a:r>
            <a:endParaRPr sz="1100"/>
          </a:p>
          <a:p>
            <a:pPr indent="0" lvl="0" marL="0" marR="0" rtl="0" algn="l">
              <a:lnSpc>
                <a:spcPct val="100000"/>
              </a:lnSpc>
              <a:spcBef>
                <a:spcPts val="0"/>
              </a:spcBef>
              <a:spcAft>
                <a:spcPts val="0"/>
              </a:spcAft>
              <a:buClr>
                <a:schemeClr val="dk1"/>
              </a:buClr>
              <a:buSzPts val="1400"/>
              <a:buFont typeface="Times New Roman"/>
              <a:buNone/>
            </a:pPr>
            <a:r>
              <a:t/>
            </a:r>
            <a:endParaRPr b="1" i="1" sz="1400" u="none">
              <a:solidFill>
                <a:srgbClr val="0000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FF"/>
              </a:buClr>
              <a:buSzPts val="1400"/>
              <a:buFont typeface="Times New Roman"/>
              <a:buNone/>
            </a:pPr>
            <a:r>
              <a:rPr b="1" i="1" lang="en" sz="1400" u="none">
                <a:solidFill>
                  <a:srgbClr val="0000FF"/>
                </a:solidFill>
                <a:latin typeface="Times New Roman"/>
                <a:ea typeface="Times New Roman"/>
                <a:cs typeface="Times New Roman"/>
                <a:sym typeface="Times New Roman"/>
              </a:rPr>
              <a:t>Monopoly Power: </a:t>
            </a:r>
            <a:r>
              <a:rPr b="0" i="1" lang="en" sz="1400" u="none">
                <a:solidFill>
                  <a:srgbClr val="0000FF"/>
                </a:solidFill>
                <a:latin typeface="Times New Roman"/>
                <a:ea typeface="Times New Roman"/>
                <a:cs typeface="Times New Roman"/>
                <a:sym typeface="Times New Roman"/>
              </a:rPr>
              <a:t>When a single firm controls a large share of the total market for a particular good, that firm is able to charge a HIGHER PRICE and produce a LOWER QUANTITY than what is socially optimal.</a:t>
            </a:r>
            <a:endParaRPr sz="1100"/>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rPr b="1" i="0" lang="en" sz="1400" u="none">
                <a:solidFill>
                  <a:schemeClr val="dk1"/>
                </a:solidFill>
                <a:latin typeface="Times New Roman"/>
                <a:ea typeface="Times New Roman"/>
                <a:cs typeface="Times New Roman"/>
                <a:sym typeface="Times New Roman"/>
              </a:rPr>
              <a:t>The source of monopoly power arises from a large firm’s price-making abilities. </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In more competitive markets, hundreds of small firms compete with one another for the business of consumers.</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Competition forces firms to produce their goods efficiently (at a low cost) and sell their goods for a low price </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Without competition, monopolists are not forced to produce at the lowest cost, nor do they have to sell for the lowest price. </a:t>
            </a:r>
            <a:endParaRPr sz="1100"/>
          </a:p>
        </p:txBody>
      </p:sp>
      <p:sp>
        <p:nvSpPr>
          <p:cNvPr id="639" name="Google Shape;639;p81"/>
          <p:cNvSpPr txBox="1"/>
          <p:nvPr/>
        </p:nvSpPr>
        <p:spPr>
          <a:xfrm>
            <a:off x="251222" y="3033713"/>
            <a:ext cx="8239200" cy="484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0000"/>
              </a:buClr>
              <a:buSzPts val="1400"/>
              <a:buFont typeface="Times New Roman"/>
              <a:buNone/>
            </a:pPr>
            <a:r>
              <a:rPr b="0" i="1" lang="en" sz="1400" u="none">
                <a:solidFill>
                  <a:srgbClr val="FF0000"/>
                </a:solidFill>
                <a:latin typeface="Times New Roman"/>
                <a:ea typeface="Times New Roman"/>
                <a:cs typeface="Times New Roman"/>
                <a:sym typeface="Times New Roman"/>
              </a:rPr>
              <a:t>Monopolists (or firms with significant market power), are both productively and allocatively inefficient, since without competition, such firms are able to charge higher prices and produce smaller quantities!</a:t>
            </a:r>
            <a:endParaRPr sz="1100"/>
          </a:p>
        </p:txBody>
      </p:sp>
      <p:sp>
        <p:nvSpPr>
          <p:cNvPr id="640" name="Google Shape;640;p81"/>
          <p:cNvSpPr txBox="1"/>
          <p:nvPr/>
        </p:nvSpPr>
        <p:spPr>
          <a:xfrm>
            <a:off x="305990" y="3598069"/>
            <a:ext cx="84249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Price fixing is when two or more entities, usually companies, agree to sell a product at a set price. They do this to maintain </a:t>
            </a:r>
            <a:r>
              <a:rPr b="0" i="0" lang="en" sz="14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profit margins</a:t>
            </a:r>
            <a:r>
              <a:rPr b="0" i="0" lang="en" sz="1400" u="none">
                <a:solidFill>
                  <a:schemeClr val="dk1"/>
                </a:solidFill>
                <a:latin typeface="Times New Roman"/>
                <a:ea typeface="Times New Roman"/>
                <a:cs typeface="Times New Roman"/>
                <a:sym typeface="Times New Roman"/>
              </a:rPr>
              <a:t>.  Acting as a monopoly </a:t>
            </a:r>
            <a:endParaRPr sz="110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A really entertaining view from our hotel room window. :-)&#10;&#10;I could have filmed that scene at any other time of the day or night. &#10;&#10;Istanbul, Turkey, late afternoon of October 12, 2015" id="229" name="Google Shape;229;p46" title="Istanbul Traffic Madness">
            <a:hlinkClick r:id="rId3"/>
          </p:cNvPr>
          <p:cNvPicPr preferRelativeResize="0"/>
          <p:nvPr/>
        </p:nvPicPr>
        <p:blipFill>
          <a:blip r:embed="rId4">
            <a:alphaModFix/>
          </a:blip>
          <a:stretch>
            <a:fillRect/>
          </a:stretch>
        </p:blipFill>
        <p:spPr>
          <a:xfrm>
            <a:off x="152400" y="152400"/>
            <a:ext cx="4572000" cy="3429000"/>
          </a:xfrm>
          <a:prstGeom prst="rect">
            <a:avLst/>
          </a:prstGeom>
          <a:noFill/>
          <a:ln>
            <a:noFill/>
          </a:ln>
        </p:spPr>
      </p:pic>
      <p:sp>
        <p:nvSpPr>
          <p:cNvPr id="230" name="Google Shape;230;p46"/>
          <p:cNvSpPr txBox="1"/>
          <p:nvPr/>
        </p:nvSpPr>
        <p:spPr>
          <a:xfrm>
            <a:off x="5697425" y="257900"/>
            <a:ext cx="3000000" cy="35637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of the more obvious examples of market failure caused by traffic congestion exists in Istanbul.  Rapid urbanisation has made Istanbul one of the most congested cities in Europe, with traffic costing the city more than 5 billion Turkish Liras per year ($ 2bn) in lost revenue.  This is caused by a loss of labour and excess fuel consumption, according to Kasım Kutlu, the general manager of the Istanbul Municipality - Affiliated Intelligent Transportation Systems (İSBAK).</a:t>
            </a:r>
            <a:endParaRPr/>
          </a:p>
        </p:txBody>
      </p:sp>
      <p:sp>
        <p:nvSpPr>
          <p:cNvPr id="231" name="Google Shape;231;p46"/>
          <p:cNvSpPr txBox="1"/>
          <p:nvPr/>
        </p:nvSpPr>
        <p:spPr>
          <a:xfrm>
            <a:off x="422025" y="3821600"/>
            <a:ext cx="7268400" cy="12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Why is the absence of a comprehensive metro system an example of market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Explain how an electronic road pricing scheme might help reduce the externality caused by excessive car consumption in the city?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2"/>
          <p:cNvSpPr txBox="1"/>
          <p:nvPr/>
        </p:nvSpPr>
        <p:spPr>
          <a:xfrm>
            <a:off x="197644" y="303609"/>
            <a:ext cx="8046300" cy="1522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FF"/>
              </a:buClr>
              <a:buSzPts val="1400"/>
              <a:buFont typeface="Times New Roman"/>
              <a:buNone/>
            </a:pPr>
            <a:r>
              <a:rPr b="1" i="1" lang="en" sz="1400" u="none">
                <a:solidFill>
                  <a:srgbClr val="0000FF"/>
                </a:solidFill>
                <a:latin typeface="Times New Roman"/>
                <a:ea typeface="Times New Roman"/>
                <a:cs typeface="Times New Roman"/>
                <a:sym typeface="Times New Roman"/>
              </a:rPr>
              <a:t>The government can regulate monopolies through:</a:t>
            </a:r>
            <a:endParaRPr sz="1100"/>
          </a:p>
          <a:p>
            <a:pPr indent="-88900" lvl="0" marL="0" marR="0" rtl="0" algn="l">
              <a:lnSpc>
                <a:spcPct val="100000"/>
              </a:lnSpc>
              <a:spcBef>
                <a:spcPts val="0"/>
              </a:spcBef>
              <a:spcAft>
                <a:spcPts val="0"/>
              </a:spcAft>
              <a:buClr>
                <a:srgbClr val="0000FF"/>
              </a:buClr>
              <a:buSzPts val="1400"/>
              <a:buFont typeface="Arial"/>
              <a:buChar char="•"/>
            </a:pPr>
            <a:r>
              <a:rPr b="1" i="1" lang="en" sz="1400" u="none">
                <a:solidFill>
                  <a:srgbClr val="0000FF"/>
                </a:solidFill>
                <a:latin typeface="Times New Roman"/>
                <a:ea typeface="Times New Roman"/>
                <a:cs typeface="Times New Roman"/>
                <a:sym typeface="Times New Roman"/>
              </a:rPr>
              <a:t>Price capping – limiting price increases</a:t>
            </a:r>
            <a:endParaRPr sz="1100"/>
          </a:p>
          <a:p>
            <a:pPr indent="-88900" lvl="0" marL="0" marR="0" rtl="0" algn="l">
              <a:lnSpc>
                <a:spcPct val="100000"/>
              </a:lnSpc>
              <a:spcBef>
                <a:spcPts val="0"/>
              </a:spcBef>
              <a:spcAft>
                <a:spcPts val="0"/>
              </a:spcAft>
              <a:buClr>
                <a:srgbClr val="0000FF"/>
              </a:buClr>
              <a:buSzPts val="1400"/>
              <a:buFont typeface="Arial"/>
              <a:buChar char="•"/>
            </a:pPr>
            <a:r>
              <a:rPr b="1" i="1" lang="en" sz="1400" u="none">
                <a:solidFill>
                  <a:srgbClr val="0000FF"/>
                </a:solidFill>
                <a:latin typeface="Times New Roman"/>
                <a:ea typeface="Times New Roman"/>
                <a:cs typeface="Times New Roman"/>
                <a:sym typeface="Times New Roman"/>
              </a:rPr>
              <a:t>Regulation of mergers</a:t>
            </a:r>
            <a:endParaRPr sz="1100"/>
          </a:p>
          <a:p>
            <a:pPr indent="-88900" lvl="0" marL="0" marR="0" rtl="0" algn="l">
              <a:lnSpc>
                <a:spcPct val="100000"/>
              </a:lnSpc>
              <a:spcBef>
                <a:spcPts val="0"/>
              </a:spcBef>
              <a:spcAft>
                <a:spcPts val="0"/>
              </a:spcAft>
              <a:buClr>
                <a:srgbClr val="0000FF"/>
              </a:buClr>
              <a:buSzPts val="1400"/>
              <a:buFont typeface="Arial"/>
              <a:buChar char="•"/>
            </a:pPr>
            <a:r>
              <a:rPr b="1" i="1" lang="en" sz="1400" u="none">
                <a:solidFill>
                  <a:srgbClr val="0000FF"/>
                </a:solidFill>
                <a:latin typeface="Times New Roman"/>
                <a:ea typeface="Times New Roman"/>
                <a:cs typeface="Times New Roman"/>
                <a:sym typeface="Times New Roman"/>
              </a:rPr>
              <a:t>Breaking up monopolies</a:t>
            </a:r>
            <a:endParaRPr sz="1100"/>
          </a:p>
          <a:p>
            <a:pPr indent="-88900" lvl="0" marL="0" marR="0" rtl="0" algn="l">
              <a:lnSpc>
                <a:spcPct val="100000"/>
              </a:lnSpc>
              <a:spcBef>
                <a:spcPts val="0"/>
              </a:spcBef>
              <a:spcAft>
                <a:spcPts val="0"/>
              </a:spcAft>
              <a:buClr>
                <a:srgbClr val="0000FF"/>
              </a:buClr>
              <a:buSzPts val="1400"/>
              <a:buFont typeface="Arial"/>
              <a:buChar char="•"/>
            </a:pPr>
            <a:r>
              <a:rPr b="1" i="1" lang="en" sz="1400" u="none">
                <a:solidFill>
                  <a:srgbClr val="0000FF"/>
                </a:solidFill>
                <a:latin typeface="Times New Roman"/>
                <a:ea typeface="Times New Roman"/>
                <a:cs typeface="Times New Roman"/>
                <a:sym typeface="Times New Roman"/>
              </a:rPr>
              <a:t>Investigations into cartels and unfair practises</a:t>
            </a:r>
            <a:endParaRPr sz="1100"/>
          </a:p>
          <a:p>
            <a:pPr indent="-88900" lvl="0" marL="0" marR="0" rtl="0" algn="l">
              <a:lnSpc>
                <a:spcPct val="100000"/>
              </a:lnSpc>
              <a:spcBef>
                <a:spcPts val="0"/>
              </a:spcBef>
              <a:spcAft>
                <a:spcPts val="0"/>
              </a:spcAft>
              <a:buClr>
                <a:srgbClr val="0000FF"/>
              </a:buClr>
              <a:buSzPts val="1400"/>
              <a:buFont typeface="Arial"/>
              <a:buChar char="•"/>
            </a:pPr>
            <a:r>
              <a:rPr b="1" i="1" lang="en" sz="1400" u="none">
                <a:solidFill>
                  <a:srgbClr val="0000FF"/>
                </a:solidFill>
                <a:latin typeface="Times New Roman"/>
                <a:ea typeface="Times New Roman"/>
                <a:cs typeface="Times New Roman"/>
                <a:sym typeface="Times New Roman"/>
              </a:rPr>
              <a:t>Remove restrictions on entry into new markets  </a:t>
            </a:r>
            <a:br>
              <a:rPr b="0" i="0" lang="en" sz="1400" u="none">
                <a:solidFill>
                  <a:schemeClr val="dk1"/>
                </a:solidFill>
                <a:latin typeface="Times New Roman"/>
                <a:ea typeface="Times New Roman"/>
                <a:cs typeface="Times New Roman"/>
                <a:sym typeface="Times New Roman"/>
              </a:rPr>
            </a:br>
            <a:endParaRPr sz="110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3"/>
          <p:cNvSpPr txBox="1"/>
          <p:nvPr/>
        </p:nvSpPr>
        <p:spPr>
          <a:xfrm>
            <a:off x="144065" y="303609"/>
            <a:ext cx="8640300" cy="3518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1800"/>
              <a:buFont typeface="Times New Roman"/>
              <a:buNone/>
            </a:pPr>
            <a:r>
              <a:rPr b="0" i="0" lang="en" sz="1800" u="none">
                <a:solidFill>
                  <a:srgbClr val="FF0000"/>
                </a:solidFill>
                <a:latin typeface="Times New Roman"/>
                <a:ea typeface="Times New Roman"/>
                <a:cs typeface="Times New Roman"/>
                <a:sym typeface="Times New Roman"/>
              </a:rPr>
              <a:t>Immobility of resources </a:t>
            </a:r>
            <a:endParaRPr sz="1100"/>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rgbClr val="3A3A3A"/>
              </a:solidFill>
              <a:latin typeface="Open Sans"/>
              <a:ea typeface="Open Sans"/>
              <a:cs typeface="Open Sans"/>
              <a:sym typeface="Open Sans"/>
            </a:endParaRPr>
          </a:p>
          <a:p>
            <a:pPr indent="0" lvl="0" marL="0" marR="0" rtl="0" algn="l">
              <a:lnSpc>
                <a:spcPct val="100000"/>
              </a:lnSpc>
              <a:spcBef>
                <a:spcPts val="0"/>
              </a:spcBef>
              <a:spcAft>
                <a:spcPts val="0"/>
              </a:spcAft>
              <a:buClr>
                <a:srgbClr val="3A3A3A"/>
              </a:buClr>
              <a:buSzPts val="1400"/>
              <a:buFont typeface="Open Sans"/>
              <a:buNone/>
            </a:pPr>
            <a:r>
              <a:rPr b="0" i="0" lang="en" sz="1400" u="none">
                <a:solidFill>
                  <a:srgbClr val="3A3A3A"/>
                </a:solidFill>
                <a:latin typeface="Open Sans"/>
                <a:ea typeface="Open Sans"/>
                <a:cs typeface="Open Sans"/>
                <a:sym typeface="Open Sans"/>
              </a:rPr>
              <a:t>Factor immobility is a cause of </a:t>
            </a:r>
            <a:r>
              <a:rPr b="0" i="0" lang="en" sz="1400" u="none">
                <a:solidFill>
                  <a:srgbClr val="1E73BE"/>
                </a:solidFill>
                <a:latin typeface="Open Sans"/>
                <a:ea typeface="Open Sans"/>
                <a:cs typeface="Open Sans"/>
                <a:sym typeface="Open Sans"/>
              </a:rPr>
              <a:t>market failure</a:t>
            </a:r>
            <a:r>
              <a:rPr b="0" i="0" lang="en" sz="1400" u="none">
                <a:solidFill>
                  <a:srgbClr val="3A3A3A"/>
                </a:solidFill>
                <a:latin typeface="Open Sans"/>
                <a:ea typeface="Open Sans"/>
                <a:cs typeface="Open Sans"/>
                <a:sym typeface="Open Sans"/>
              </a:rPr>
              <a:t>. The free market fails to provide an efficient allocation of resources because of the geographical and occupational immobility's.</a:t>
            </a:r>
            <a:endParaRPr sz="1100"/>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rgbClr val="3A3A3A"/>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Geographical immobility – When it is difficult to move from one geographical area to another. (housing)</a:t>
            </a:r>
            <a:endParaRPr sz="1100"/>
          </a:p>
          <a:p>
            <a:pPr indent="0" lvl="0" marL="0" marR="0" rtl="0" algn="l">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Occupational immobility – difficult to move from one type of work to another. (</a:t>
            </a:r>
            <a:r>
              <a:rPr b="0" i="0" lang="en" sz="1400" u="none">
                <a:solidFill>
                  <a:srgbClr val="011010"/>
                </a:solidFill>
                <a:latin typeface="Arial"/>
                <a:ea typeface="Arial"/>
                <a:cs typeface="Arial"/>
                <a:sym typeface="Arial"/>
              </a:rPr>
              <a:t>They may have </a:t>
            </a:r>
            <a:r>
              <a:rPr b="1" i="0" lang="en" sz="1400" u="none">
                <a:solidFill>
                  <a:srgbClr val="011010"/>
                </a:solidFill>
                <a:latin typeface="Arial"/>
                <a:ea typeface="Arial"/>
                <a:cs typeface="Arial"/>
                <a:sym typeface="Arial"/>
              </a:rPr>
              <a:t>specific skills</a:t>
            </a:r>
            <a:r>
              <a:rPr b="0" i="0" lang="en" sz="1400" u="none">
                <a:solidFill>
                  <a:srgbClr val="011010"/>
                </a:solidFill>
                <a:latin typeface="Arial"/>
                <a:ea typeface="Arial"/>
                <a:cs typeface="Arial"/>
                <a:sym typeface="Arial"/>
              </a:rPr>
              <a:t> that are not necessarily needed in growing industries which causes a </a:t>
            </a:r>
            <a:r>
              <a:rPr b="1" i="0" lang="en" sz="1400" u="none">
                <a:solidFill>
                  <a:srgbClr val="011010"/>
                </a:solidFill>
                <a:latin typeface="Arial"/>
                <a:ea typeface="Arial"/>
                <a:cs typeface="Arial"/>
                <a:sym typeface="Arial"/>
              </a:rPr>
              <a:t>mismatch</a:t>
            </a:r>
            <a:r>
              <a:rPr b="0" i="0" lang="en" sz="1400" u="none">
                <a:solidFill>
                  <a:srgbClr val="011010"/>
                </a:solidFill>
                <a:latin typeface="Arial"/>
                <a:ea typeface="Arial"/>
                <a:cs typeface="Arial"/>
                <a:sym typeface="Arial"/>
              </a:rPr>
              <a:t> between the skills)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rgbClr val="3A3A3A"/>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400"/>
              <a:buFont typeface="Times New Roman"/>
              <a:buNone/>
            </a:pPr>
            <a:r>
              <a:rPr b="1" i="0" lang="en" sz="1400" u="none">
                <a:solidFill>
                  <a:schemeClr val="dk1"/>
                </a:solidFill>
                <a:latin typeface="Times New Roman"/>
                <a:ea typeface="Times New Roman"/>
                <a:cs typeface="Times New Roman"/>
                <a:sym typeface="Times New Roman"/>
              </a:rPr>
              <a:t>Policies to overcome factor immobility</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Improve provision of information</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Subsidise firms to move to depressed areas.</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Subsidies housing for workers </a:t>
            </a:r>
            <a:endParaRPr sz="1100"/>
          </a:p>
          <a:p>
            <a:pPr indent="-88900" lvl="0" marL="0" marR="0" rtl="0" algn="l">
              <a:lnSpc>
                <a:spcPct val="100000"/>
              </a:lnSpc>
              <a:spcBef>
                <a:spcPts val="0"/>
              </a:spcBef>
              <a:spcAft>
                <a:spcPts val="0"/>
              </a:spcAft>
              <a:buClr>
                <a:schemeClr val="dk1"/>
              </a:buClr>
              <a:buSzPts val="1400"/>
              <a:buFont typeface="Arial"/>
              <a:buChar char="•"/>
            </a:pPr>
            <a:r>
              <a:rPr b="0" i="0" lang="en" sz="1400" u="none">
                <a:solidFill>
                  <a:schemeClr val="dk1"/>
                </a:solidFill>
                <a:latin typeface="Times New Roman"/>
                <a:ea typeface="Times New Roman"/>
                <a:cs typeface="Times New Roman"/>
                <a:sym typeface="Times New Roman"/>
              </a:rPr>
              <a:t>Education and retraining for workers who don’t have relevant skills.</a:t>
            </a:r>
            <a:endParaRPr sz="1100"/>
          </a:p>
          <a:p>
            <a:pPr indent="0" lvl="0" marL="0" marR="0" rtl="0" algn="l">
              <a:lnSpc>
                <a:spcPct val="100000"/>
              </a:lnSpc>
              <a:spcBef>
                <a:spcPts val="0"/>
              </a:spcBef>
              <a:spcAft>
                <a:spcPts val="0"/>
              </a:spcAft>
              <a:buClr>
                <a:schemeClr val="dk1"/>
              </a:buClr>
              <a:buSzPts val="1400"/>
              <a:buFont typeface="Times New Roman"/>
              <a:buNone/>
            </a:pPr>
            <a:r>
              <a:t/>
            </a:r>
            <a:endParaRPr b="0" i="0" sz="1400" u="none">
              <a:solidFill>
                <a:srgbClr val="3A3A3A"/>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1400" u="none">
              <a:solidFill>
                <a:srgbClr val="3A3A3A"/>
              </a:solidFill>
              <a:latin typeface="Open Sans"/>
              <a:ea typeface="Open Sans"/>
              <a:cs typeface="Open Sans"/>
              <a:sym typeface="Open Sans"/>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4"/>
          <p:cNvSpPr txBox="1"/>
          <p:nvPr/>
        </p:nvSpPr>
        <p:spPr>
          <a:xfrm>
            <a:off x="413147" y="411956"/>
            <a:ext cx="7828500" cy="3184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Short-termism</a:t>
            </a:r>
            <a:endParaRPr sz="1100"/>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11010"/>
              </a:solidFill>
              <a:latin typeface="Arial"/>
              <a:ea typeface="Arial"/>
              <a:cs typeface="Arial"/>
              <a:sym typeface="Arial"/>
            </a:endParaRPr>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Short-termism arises when a business prioritises short-term rather than long-term performance.</a:t>
            </a:r>
            <a:endParaRPr sz="1100"/>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11010"/>
              </a:solidFill>
              <a:latin typeface="Arial"/>
              <a:ea typeface="Arial"/>
              <a:cs typeface="Arial"/>
              <a:sym typeface="Arial"/>
            </a:endParaRPr>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Due to firms seeking </a:t>
            </a:r>
            <a:endParaRPr sz="1100"/>
          </a:p>
          <a:p>
            <a:pPr indent="-88900" lvl="0" marL="0" marR="0" rtl="0" algn="l">
              <a:lnSpc>
                <a:spcPct val="100000"/>
              </a:lnSpc>
              <a:spcBef>
                <a:spcPts val="0"/>
              </a:spcBef>
              <a:spcAft>
                <a:spcPts val="0"/>
              </a:spcAft>
              <a:buClr>
                <a:srgbClr val="011010"/>
              </a:buClr>
              <a:buSzPts val="1400"/>
              <a:buFont typeface="Arial"/>
              <a:buChar char="•"/>
            </a:pPr>
            <a:r>
              <a:rPr b="1" i="0" lang="en" sz="1400" u="none">
                <a:solidFill>
                  <a:srgbClr val="011010"/>
                </a:solidFill>
                <a:latin typeface="Arial"/>
                <a:ea typeface="Arial"/>
                <a:cs typeface="Arial"/>
                <a:sym typeface="Arial"/>
              </a:rPr>
              <a:t>Share price</a:t>
            </a:r>
            <a:endParaRPr sz="1100"/>
          </a:p>
          <a:p>
            <a:pPr indent="-88900" lvl="0" marL="0" marR="0" rtl="0" algn="l">
              <a:lnSpc>
                <a:spcPct val="100000"/>
              </a:lnSpc>
              <a:spcBef>
                <a:spcPts val="0"/>
              </a:spcBef>
              <a:spcAft>
                <a:spcPts val="0"/>
              </a:spcAft>
              <a:buClr>
                <a:srgbClr val="011010"/>
              </a:buClr>
              <a:buSzPts val="1400"/>
              <a:buFont typeface="Arial"/>
              <a:buChar char="•"/>
            </a:pPr>
            <a:r>
              <a:rPr b="1" i="0" lang="en" sz="1400" u="none">
                <a:solidFill>
                  <a:srgbClr val="011010"/>
                </a:solidFill>
                <a:latin typeface="Arial"/>
                <a:ea typeface="Arial"/>
                <a:cs typeface="Arial"/>
                <a:sym typeface="Arial"/>
              </a:rPr>
              <a:t>Revenue growth</a:t>
            </a:r>
            <a:endParaRPr sz="1100"/>
          </a:p>
          <a:p>
            <a:pPr indent="-88900" lvl="0" marL="0" marR="0" rtl="0" algn="l">
              <a:lnSpc>
                <a:spcPct val="100000"/>
              </a:lnSpc>
              <a:spcBef>
                <a:spcPts val="0"/>
              </a:spcBef>
              <a:spcAft>
                <a:spcPts val="0"/>
              </a:spcAft>
              <a:buClr>
                <a:srgbClr val="011010"/>
              </a:buClr>
              <a:buSzPts val="1400"/>
              <a:buFont typeface="Arial"/>
              <a:buChar char="•"/>
            </a:pPr>
            <a:r>
              <a:rPr b="1" i="0" lang="en" sz="1400" u="none">
                <a:solidFill>
                  <a:srgbClr val="011010"/>
                </a:solidFill>
                <a:latin typeface="Arial"/>
                <a:ea typeface="Arial"/>
                <a:cs typeface="Arial"/>
                <a:sym typeface="Arial"/>
              </a:rPr>
              <a:t>Gross &amp; operating profit</a:t>
            </a:r>
            <a:endParaRPr sz="1100"/>
          </a:p>
          <a:p>
            <a:pPr indent="-88900" lvl="0" marL="0" marR="0" rtl="0" algn="l">
              <a:lnSpc>
                <a:spcPct val="100000"/>
              </a:lnSpc>
              <a:spcBef>
                <a:spcPts val="0"/>
              </a:spcBef>
              <a:spcAft>
                <a:spcPts val="0"/>
              </a:spcAft>
              <a:buClr>
                <a:srgbClr val="011010"/>
              </a:buClr>
              <a:buSzPts val="1400"/>
              <a:buFont typeface="Arial"/>
              <a:buChar char="•"/>
            </a:pPr>
            <a:r>
              <a:rPr b="1" i="0" lang="en" sz="1400" u="none">
                <a:solidFill>
                  <a:srgbClr val="011010"/>
                </a:solidFill>
                <a:latin typeface="Arial"/>
                <a:ea typeface="Arial"/>
                <a:cs typeface="Arial"/>
                <a:sym typeface="Arial"/>
              </a:rPr>
              <a:t>Unit costs &amp; productivity</a:t>
            </a:r>
            <a:endParaRPr sz="1100"/>
          </a:p>
          <a:p>
            <a:pPr indent="0" lvl="0" marL="0" marR="0" rtl="0" algn="l">
              <a:lnSpc>
                <a:spcPct val="100000"/>
              </a:lnSpc>
              <a:spcBef>
                <a:spcPts val="0"/>
              </a:spcBef>
              <a:spcAft>
                <a:spcPts val="0"/>
              </a:spcAft>
              <a:buClr>
                <a:schemeClr val="dk1"/>
              </a:buClr>
              <a:buSzPts val="1400"/>
              <a:buFont typeface="Arial"/>
              <a:buNone/>
            </a:pPr>
            <a:r>
              <a:t/>
            </a:r>
            <a:endParaRPr b="1" i="0" sz="1400" u="none">
              <a:solidFill>
                <a:srgbClr val="011010"/>
              </a:solidFill>
              <a:latin typeface="Arial"/>
              <a:ea typeface="Arial"/>
              <a:cs typeface="Arial"/>
              <a:sym typeface="Arial"/>
            </a:endParaRPr>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Economies (firms) under investing in capital goods producing consumer goods thus higher standard of living</a:t>
            </a:r>
            <a:endParaRPr sz="1100"/>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Lack of investment in capital goods will cause a decrease in future output of the economy  </a:t>
            </a:r>
            <a:endParaRPr sz="1100"/>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Government can cut taxes for firms and undertake investment by itself </a:t>
            </a:r>
            <a:endParaRPr sz="1100"/>
          </a:p>
          <a:p>
            <a:pPr indent="0" lvl="0" marL="0" marR="0" rtl="0" algn="l">
              <a:lnSpc>
                <a:spcPct val="100000"/>
              </a:lnSpc>
              <a:spcBef>
                <a:spcPts val="0"/>
              </a:spcBef>
              <a:spcAft>
                <a:spcPts val="0"/>
              </a:spcAft>
              <a:buClr>
                <a:schemeClr val="dk1"/>
              </a:buClr>
              <a:buSzPts val="1400"/>
              <a:buFont typeface="Times New Roman"/>
              <a:buNone/>
            </a:pPr>
            <a:r>
              <a:t/>
            </a:r>
            <a:endParaRPr b="1" i="0" sz="1400" u="none">
              <a:solidFill>
                <a:srgbClr val="011010"/>
              </a:solidFill>
              <a:latin typeface="Arial"/>
              <a:ea typeface="Arial"/>
              <a:cs typeface="Arial"/>
              <a:sym typeface="Arial"/>
            </a:endParaRPr>
          </a:p>
          <a:p>
            <a:pPr indent="0" lvl="0" marL="0" marR="0" rtl="0" algn="l">
              <a:lnSpc>
                <a:spcPct val="100000"/>
              </a:lnSpc>
              <a:spcBef>
                <a:spcPts val="0"/>
              </a:spcBef>
              <a:spcAft>
                <a:spcPts val="0"/>
              </a:spcAft>
              <a:buClr>
                <a:srgbClr val="011010"/>
              </a:buClr>
              <a:buSzPts val="1400"/>
              <a:buFont typeface="Arial"/>
              <a:buNone/>
            </a:pPr>
            <a:r>
              <a:rPr b="1" i="0" lang="en" sz="1400" u="none">
                <a:solidFill>
                  <a:srgbClr val="011010"/>
                </a:solidFill>
                <a:latin typeface="Arial"/>
                <a:ea typeface="Arial"/>
                <a:cs typeface="Arial"/>
                <a:sym typeface="Arial"/>
              </a:rPr>
              <a:t> </a:t>
            </a:r>
            <a:endParaRPr sz="110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5"/>
          <p:cNvSpPr txBox="1"/>
          <p:nvPr/>
        </p:nvSpPr>
        <p:spPr>
          <a:xfrm>
            <a:off x="163125" y="141350"/>
            <a:ext cx="8645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current level spending of annual defence by the US government is $934 billion. This is almost 4 percent of its GDP.  Its spends 3 times as much as China which is the next biggest spender on defence. The decision by the US to spend as money as it does on defence is heavily influenced by political factors. It does, however, come at a significant opportunity cost in terms of other items of expenditure the US government could spend its money on such as health and education.</a:t>
            </a:r>
            <a:endParaRPr/>
          </a:p>
          <a:p>
            <a:pPr indent="0" lvl="0" marL="0" rtl="0" algn="l">
              <a:spcBef>
                <a:spcPts val="0"/>
              </a:spcBef>
              <a:spcAft>
                <a:spcPts val="0"/>
              </a:spcAft>
              <a:buNone/>
            </a:pPr>
            <a:r>
              <a:t/>
            </a:r>
            <a:endParaRPr/>
          </a:p>
        </p:txBody>
      </p:sp>
      <p:sp>
        <p:nvSpPr>
          <p:cNvPr id="661" name="Google Shape;661;p85"/>
          <p:cNvSpPr txBox="1"/>
          <p:nvPr/>
        </p:nvSpPr>
        <p:spPr>
          <a:xfrm>
            <a:off x="216750" y="3599325"/>
            <a:ext cx="8710500" cy="12621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Question</a:t>
            </a:r>
            <a:endParaRPr/>
          </a:p>
          <a:p>
            <a:pPr indent="0" lvl="0" marL="0" rtl="0" algn="l">
              <a:spcBef>
                <a:spcPts val="0"/>
              </a:spcBef>
              <a:spcAft>
                <a:spcPts val="0"/>
              </a:spcAft>
              <a:buNone/>
            </a:pPr>
            <a:r>
              <a:rPr lang="en"/>
              <a:t>Explain why national defence is an example of a public good. [4]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the free rider problem. [2]</a:t>
            </a:r>
            <a:endParaRPr/>
          </a:p>
          <a:p>
            <a:pPr indent="0" lvl="0" marL="0" rtl="0" algn="l">
              <a:spcBef>
                <a:spcPts val="0"/>
              </a:spcBef>
              <a:spcAft>
                <a:spcPts val="0"/>
              </a:spcAft>
              <a:buNone/>
            </a:pPr>
            <a:r>
              <a:t/>
            </a:r>
            <a:endParaRPr/>
          </a:p>
        </p:txBody>
      </p:sp>
      <p:pic>
        <p:nvPicPr>
          <p:cNvPr id="662" name="Google Shape;662;p85"/>
          <p:cNvPicPr preferRelativeResize="0"/>
          <p:nvPr/>
        </p:nvPicPr>
        <p:blipFill>
          <a:blip r:embed="rId3">
            <a:alphaModFix/>
          </a:blip>
          <a:stretch>
            <a:fillRect/>
          </a:stretch>
        </p:blipFill>
        <p:spPr>
          <a:xfrm>
            <a:off x="5114913" y="1274838"/>
            <a:ext cx="4029075" cy="187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nvSpPr>
        <p:spPr>
          <a:xfrm>
            <a:off x="479822" y="180975"/>
            <a:ext cx="8039100" cy="225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Market Equilibrium and Efficiency</a:t>
            </a:r>
            <a:endParaRPr sz="1100"/>
          </a:p>
          <a:p>
            <a:pPr indent="0" lvl="0" marL="0" marR="0" rtl="0" algn="l">
              <a:lnSpc>
                <a:spcPct val="100000"/>
              </a:lnSpc>
              <a:spcBef>
                <a:spcPts val="0"/>
              </a:spcBef>
              <a:spcAft>
                <a:spcPts val="0"/>
              </a:spcAft>
              <a:buClr>
                <a:schemeClr val="dk1"/>
              </a:buClr>
              <a:buSzPts val="1600"/>
              <a:buFont typeface="Times New Roman"/>
              <a:buNone/>
            </a:pPr>
            <a:r>
              <a:rPr b="0" i="0" lang="en" sz="1600" u="none">
                <a:solidFill>
                  <a:schemeClr val="dk1"/>
                </a:solidFill>
                <a:latin typeface="Times New Roman"/>
                <a:ea typeface="Times New Roman"/>
                <a:cs typeface="Times New Roman"/>
                <a:sym typeface="Times New Roman"/>
              </a:rPr>
              <a:t>Allocative efficiency is achieved in a market when the quantity is produced at which the benefit society derives from the last unit is equal to the cost imposed on society to produce the last unit.</a:t>
            </a:r>
            <a:endParaRPr b="0" i="1" sz="2100" u="none">
              <a:solidFill>
                <a:srgbClr val="FF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FF"/>
              </a:buClr>
              <a:buSzPts val="2100"/>
              <a:buFont typeface="Times New Roman"/>
              <a:buNone/>
            </a:pPr>
            <a:r>
              <a:rPr b="0" i="1" lang="en" sz="2100" u="none">
                <a:solidFill>
                  <a:srgbClr val="0000FF"/>
                </a:solidFill>
                <a:latin typeface="Times New Roman"/>
                <a:ea typeface="Times New Roman"/>
                <a:cs typeface="Times New Roman"/>
                <a:sym typeface="Times New Roman"/>
              </a:rPr>
              <a:t>Allocative efficiency is achieved when Marginal Social Benefit = Marginal Social Cost</a:t>
            </a:r>
            <a:endParaRPr sz="1100"/>
          </a:p>
          <a:p>
            <a:pPr indent="0" lvl="0" marL="0" marR="0" rtl="0" algn="l">
              <a:lnSpc>
                <a:spcPct val="100000"/>
              </a:lnSpc>
              <a:spcBef>
                <a:spcPts val="0"/>
              </a:spcBef>
              <a:spcAft>
                <a:spcPts val="0"/>
              </a:spcAft>
              <a:buClr>
                <a:srgbClr val="7F7F7F"/>
              </a:buClr>
              <a:buSzPts val="1400"/>
              <a:buFont typeface="Times New Roman"/>
              <a:buNone/>
            </a:pPr>
            <a:r>
              <a:rPr b="0" i="0" lang="en" sz="1400" u="none">
                <a:solidFill>
                  <a:srgbClr val="7F7F7F"/>
                </a:solidFill>
                <a:latin typeface="Times New Roman"/>
                <a:ea typeface="Times New Roman"/>
                <a:cs typeface="Times New Roman"/>
                <a:sym typeface="Times New Roman"/>
              </a:rPr>
              <a:t>Assuming there are no “hidden” costs or benefits from the production or consumption of a good, a free market will achieve allocative efficiency when the equilibrium price and quantity prevail. </a:t>
            </a:r>
            <a:endParaRPr sz="1100"/>
          </a:p>
        </p:txBody>
      </p:sp>
      <p:graphicFrame>
        <p:nvGraphicFramePr>
          <p:cNvPr id="238" name="Google Shape;238;p47"/>
          <p:cNvGraphicFramePr/>
          <p:nvPr/>
        </p:nvGraphicFramePr>
        <p:xfrm>
          <a:off x="395288" y="2247900"/>
          <a:ext cx="3000000" cy="3000000"/>
        </p:xfrm>
        <a:graphic>
          <a:graphicData uri="http://schemas.openxmlformats.org/drawingml/2006/table">
            <a:tbl>
              <a:tblPr>
                <a:noFill/>
                <a:tableStyleId>{3B3FB7E4-03BE-4C07-BC3C-AFE809B5E5DE}</a:tableStyleId>
              </a:tblPr>
              <a:tblGrid>
                <a:gridCol w="8206975"/>
              </a:tblGrid>
              <a:tr h="548875">
                <a:tc>
                  <a:txBody>
                    <a:bodyPr/>
                    <a:lstStyle/>
                    <a:p>
                      <a:pPr indent="0" lvl="0" marL="0" marR="0" rtl="0" algn="ctr">
                        <a:lnSpc>
                          <a:spcPct val="100000"/>
                        </a:lnSpc>
                        <a:spcBef>
                          <a:spcPts val="0"/>
                        </a:spcBef>
                        <a:spcAft>
                          <a:spcPts val="0"/>
                        </a:spcAft>
                        <a:buClr>
                          <a:srgbClr val="0000FF"/>
                        </a:buClr>
                        <a:buSzPts val="1400"/>
                        <a:buFont typeface="Calibri"/>
                        <a:buNone/>
                      </a:pPr>
                      <a:r>
                        <a:rPr b="1" i="0" lang="en" sz="1400" u="none" cap="none" strike="noStrike">
                          <a:solidFill>
                            <a:srgbClr val="0000FF"/>
                          </a:solidFill>
                          <a:latin typeface="Calibri"/>
                          <a:ea typeface="Calibri"/>
                          <a:cs typeface="Calibri"/>
                          <a:sym typeface="Calibri"/>
                        </a:rPr>
                        <a:t>Consumer Surplus: </a:t>
                      </a:r>
                      <a:r>
                        <a:rPr b="0" i="0" lang="en" sz="1400" u="none" cap="none" strike="noStrike">
                          <a:solidFill>
                            <a:schemeClr val="dk1"/>
                          </a:solidFill>
                          <a:latin typeface="Calibri"/>
                          <a:ea typeface="Calibri"/>
                          <a:cs typeface="Calibri"/>
                          <a:sym typeface="Calibri"/>
                        </a:rPr>
                        <a:t>Consumer surplus refers to the benefit enjoyed by consumers who were willing to pay a higher price than they had to for a good.</a:t>
                      </a:r>
                      <a:endParaRPr sz="1100"/>
                    </a:p>
                  </a:txBody>
                  <a:tcPr marT="41150" marB="41150" marR="82300" marL="82300">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tcPr>
                </a:tc>
              </a:tr>
              <a:tr h="544100">
                <a:tc>
                  <a:txBody>
                    <a:bodyPr/>
                    <a:lstStyle/>
                    <a:p>
                      <a:pPr indent="0" lvl="0" marL="0" marR="0" rtl="0" algn="ctr">
                        <a:lnSpc>
                          <a:spcPct val="100000"/>
                        </a:lnSpc>
                        <a:spcBef>
                          <a:spcPts val="0"/>
                        </a:spcBef>
                        <a:spcAft>
                          <a:spcPts val="0"/>
                        </a:spcAft>
                        <a:buClr>
                          <a:srgbClr val="0000FF"/>
                        </a:buClr>
                        <a:buSzPts val="1400"/>
                        <a:buFont typeface="Calibri"/>
                        <a:buNone/>
                      </a:pPr>
                      <a:r>
                        <a:rPr b="1" i="0" lang="en" sz="1400" u="none" cap="none" strike="noStrike">
                          <a:solidFill>
                            <a:srgbClr val="0000FF"/>
                          </a:solidFill>
                          <a:latin typeface="Calibri"/>
                          <a:ea typeface="Calibri"/>
                          <a:cs typeface="Calibri"/>
                          <a:sym typeface="Calibri"/>
                        </a:rPr>
                        <a:t>Producer Surplus: </a:t>
                      </a:r>
                      <a:r>
                        <a:rPr b="0" i="0" lang="en" sz="1400" u="none" cap="none" strike="noStrike">
                          <a:solidFill>
                            <a:schemeClr val="dk1"/>
                          </a:solidFill>
                          <a:latin typeface="Calibri"/>
                          <a:ea typeface="Calibri"/>
                          <a:cs typeface="Calibri"/>
                          <a:sym typeface="Calibri"/>
                        </a:rPr>
                        <a:t>This is the benefit enjoyed by producers who would have been willing to sell their product at a lower price than they were able to. </a:t>
                      </a:r>
                      <a:endParaRPr sz="1100"/>
                    </a:p>
                  </a:txBody>
                  <a:tcPr marT="41150" marB="41150" marR="82300" marL="82300">
                    <a:lnT cap="flat" cmpd="sng" w="12700">
                      <a:solidFill>
                        <a:schemeClr val="accent1"/>
                      </a:solidFill>
                      <a:prstDash val="solid"/>
                      <a:round/>
                      <a:headEnd len="sm" w="sm" type="none"/>
                      <a:tailEnd len="sm" w="sm" type="none"/>
                    </a:lnT>
                    <a:solidFill>
                      <a:schemeClr val="accent1">
                        <a:alpha val="19610"/>
                      </a:schemeClr>
                    </a:solidFill>
                  </a:tcPr>
                </a:tc>
              </a:tr>
              <a:tr h="773900">
                <a:tc>
                  <a:txBody>
                    <a:bodyPr/>
                    <a:lstStyle/>
                    <a:p>
                      <a:pPr indent="0" lvl="0" marL="0" marR="0" rtl="0" algn="ctr">
                        <a:lnSpc>
                          <a:spcPct val="100000"/>
                        </a:lnSpc>
                        <a:spcBef>
                          <a:spcPts val="0"/>
                        </a:spcBef>
                        <a:spcAft>
                          <a:spcPts val="0"/>
                        </a:spcAft>
                        <a:buClr>
                          <a:srgbClr val="0000FF"/>
                        </a:buClr>
                        <a:buSzPts val="1400"/>
                        <a:buFont typeface="Calibri"/>
                        <a:buNone/>
                      </a:pPr>
                      <a:r>
                        <a:rPr b="1" i="0" lang="en" sz="1400" u="none" cap="none" strike="noStrike">
                          <a:solidFill>
                            <a:srgbClr val="0000FF"/>
                          </a:solidFill>
                          <a:latin typeface="Calibri"/>
                          <a:ea typeface="Calibri"/>
                          <a:cs typeface="Calibri"/>
                          <a:sym typeface="Calibri"/>
                        </a:rPr>
                        <a:t>Total Welfare: </a:t>
                      </a:r>
                      <a:r>
                        <a:rPr b="0" i="0" lang="en" sz="1400" u="none" cap="none" strike="noStrike">
                          <a:solidFill>
                            <a:schemeClr val="dk1"/>
                          </a:solidFill>
                          <a:latin typeface="Calibri"/>
                          <a:ea typeface="Calibri"/>
                          <a:cs typeface="Calibri"/>
                          <a:sym typeface="Calibri"/>
                        </a:rPr>
                        <a:t>The sum of consumer and producer surplus. Total welfare is maximized when a market it in equilibrium. Any other price/quantity combination will reduce the sum of consumer and producer surplus and lead to a loss of total welfare.</a:t>
                      </a:r>
                      <a:endParaRPr sz="1100"/>
                    </a:p>
                  </a:txBody>
                  <a:tcPr marT="41150" marB="41150" marR="82300" marL="82300">
                    <a:lnB cap="flat" cmpd="sng" w="12700">
                      <a:solidFill>
                        <a:schemeClr val="accent1"/>
                      </a:solidFill>
                      <a:prstDash val="solid"/>
                      <a:round/>
                      <a:headEnd len="sm" w="sm" type="none"/>
                      <a:tailEnd len="sm" w="sm" type="none"/>
                    </a:lnB>
                  </a:tcPr>
                </a:tc>
              </a:tr>
            </a:tbl>
          </a:graphicData>
        </a:graphic>
      </p:graphicFrame>
      <p:sp>
        <p:nvSpPr>
          <p:cNvPr id="239" name="Google Shape;239;p47"/>
          <p:cNvSpPr txBox="1"/>
          <p:nvPr/>
        </p:nvSpPr>
        <p:spPr>
          <a:xfrm>
            <a:off x="395288" y="4137422"/>
            <a:ext cx="8280900" cy="693000"/>
          </a:xfrm>
          <a:prstGeom prst="rect">
            <a:avLst/>
          </a:prstGeom>
          <a:solidFill>
            <a:srgbClr val="D9EAD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444444"/>
              </a:buClr>
              <a:buSzPts val="1400"/>
              <a:buFont typeface="Open Sans"/>
              <a:buNone/>
            </a:pPr>
            <a:r>
              <a:rPr b="0" i="0" lang="en" sz="1400" u="none">
                <a:solidFill>
                  <a:srgbClr val="444444"/>
                </a:solidFill>
                <a:latin typeface="Open Sans"/>
                <a:ea typeface="Open Sans"/>
                <a:cs typeface="Open Sans"/>
                <a:sym typeface="Open Sans"/>
              </a:rPr>
              <a:t>Socially optimal output </a:t>
            </a:r>
            <a:endParaRPr sz="1100"/>
          </a:p>
          <a:p>
            <a:pPr indent="0" lvl="0" marL="0" marR="0" rtl="0" algn="l">
              <a:lnSpc>
                <a:spcPct val="100000"/>
              </a:lnSpc>
              <a:spcBef>
                <a:spcPts val="0"/>
              </a:spcBef>
              <a:spcAft>
                <a:spcPts val="0"/>
              </a:spcAft>
              <a:buClr>
                <a:srgbClr val="444444"/>
              </a:buClr>
              <a:buSzPts val="1400"/>
              <a:buFont typeface="Open Sans"/>
              <a:buNone/>
            </a:pPr>
            <a:r>
              <a:rPr b="0" i="0" lang="en" sz="1400" u="none">
                <a:solidFill>
                  <a:srgbClr val="444444"/>
                </a:solidFill>
                <a:latin typeface="Open Sans"/>
                <a:ea typeface="Open Sans"/>
                <a:cs typeface="Open Sans"/>
                <a:sym typeface="Open Sans"/>
              </a:rPr>
              <a:t>The output level that reflects all the costs and benefits associated with a transaction i.e. it is the equilibrium that would be achieved if the market outcome reflects the effect of externalities. (Welfare is maximised) </a:t>
            </a:r>
            <a:endParaRPr sz="1100"/>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nvSpPr>
        <p:spPr>
          <a:xfrm>
            <a:off x="145650" y="98925"/>
            <a:ext cx="8852700" cy="23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Allocative efficiency </a:t>
            </a:r>
            <a:endParaRPr b="1" sz="1800"/>
          </a:p>
          <a:p>
            <a:pPr indent="0" lvl="0" marL="0" rtl="0" algn="l">
              <a:spcBef>
                <a:spcPts val="0"/>
              </a:spcBef>
              <a:spcAft>
                <a:spcPts val="0"/>
              </a:spcAft>
              <a:buNone/>
            </a:pPr>
            <a:r>
              <a:t/>
            </a:r>
            <a:endParaRPr/>
          </a:p>
          <a:p>
            <a:pPr indent="0" lvl="0" marL="0" rtl="0" algn="l">
              <a:spcBef>
                <a:spcPts val="0"/>
              </a:spcBef>
              <a:spcAft>
                <a:spcPts val="0"/>
              </a:spcAft>
              <a:buNone/>
            </a:pPr>
            <a:r>
              <a:rPr lang="en"/>
              <a:t>Allocative efficiency is achieved in a market when the marginal benefit of consuming a good is equal to the marginal cost of producing it. This situation exists when demand equals supply, assuming there are no externalities  in the market. External costs and benefits are explained in the next sections of this chapter.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demand equals supply in a market it is in equilibrium and the social/community surplus is maximised. This means the consumer and producer surpluses are maximised. If all markets in the economy achieve maximum social/community surplus the welfare of a country’s citizens will be maximised.</a:t>
            </a:r>
            <a:endParaRPr/>
          </a:p>
        </p:txBody>
      </p:sp>
      <p:pic>
        <p:nvPicPr>
          <p:cNvPr id="245" name="Google Shape;245;p48"/>
          <p:cNvPicPr preferRelativeResize="0"/>
          <p:nvPr/>
        </p:nvPicPr>
        <p:blipFill>
          <a:blip r:embed="rId3">
            <a:alphaModFix/>
          </a:blip>
          <a:stretch>
            <a:fillRect/>
          </a:stretch>
        </p:blipFill>
        <p:spPr>
          <a:xfrm>
            <a:off x="4727125" y="2411025"/>
            <a:ext cx="3612611" cy="242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49"/>
          <p:cNvGrpSpPr/>
          <p:nvPr/>
        </p:nvGrpSpPr>
        <p:grpSpPr>
          <a:xfrm>
            <a:off x="1977628" y="962025"/>
            <a:ext cx="1808759" cy="1431191"/>
            <a:chOff x="0" y="0"/>
            <a:chExt cx="2412000" cy="1908000"/>
          </a:xfrm>
        </p:grpSpPr>
        <p:sp>
          <p:nvSpPr>
            <p:cNvPr id="251" name="Google Shape;251;p49"/>
            <p:cNvSpPr/>
            <p:nvPr/>
          </p:nvSpPr>
          <p:spPr>
            <a:xfrm>
              <a:off x="0" y="0"/>
              <a:ext cx="2412000" cy="1908000"/>
            </a:xfrm>
            <a:prstGeom prst="roundRect">
              <a:avLst>
                <a:gd fmla="val 16667" name="adj"/>
              </a:avLst>
            </a:prstGeom>
            <a:solidFill>
              <a:srgbClr val="418AB3"/>
            </a:solidFill>
            <a:ln cap="flat" cmpd="sng" w="15875">
              <a:solidFill>
                <a:srgbClr val="2F6583"/>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52" name="Google Shape;252;p49"/>
            <p:cNvSpPr txBox="1"/>
            <p:nvPr/>
          </p:nvSpPr>
          <p:spPr>
            <a:xfrm>
              <a:off x="93140" y="93141"/>
              <a:ext cx="2225700" cy="617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 sz="1400" u="none">
                  <a:solidFill>
                    <a:srgbClr val="FFFFFF"/>
                  </a:solidFill>
                  <a:latin typeface="Times New Roman"/>
                  <a:ea typeface="Times New Roman"/>
                  <a:cs typeface="Times New Roman"/>
                  <a:sym typeface="Times New Roman"/>
                </a:rPr>
                <a:t>External benefits</a:t>
              </a:r>
              <a:endParaRPr sz="1100"/>
            </a:p>
            <a:p>
              <a:pPr indent="0" lvl="0" marL="0" marR="0" rtl="0" algn="ctr">
                <a:lnSpc>
                  <a:spcPct val="100000"/>
                </a:lnSpc>
                <a:spcBef>
                  <a:spcPts val="0"/>
                </a:spcBef>
                <a:spcAft>
                  <a:spcPts val="0"/>
                </a:spcAft>
                <a:buClr>
                  <a:srgbClr val="FFFFFF"/>
                </a:buClr>
                <a:buSzPts val="1400"/>
                <a:buFont typeface="Times New Roman"/>
                <a:buNone/>
              </a:pPr>
              <a:r>
                <a:rPr b="0" i="0" lang="en" sz="1400" u="none">
                  <a:solidFill>
                    <a:srgbClr val="FFFFFF"/>
                  </a:solidFill>
                  <a:latin typeface="Times New Roman"/>
                  <a:ea typeface="Times New Roman"/>
                  <a:cs typeface="Times New Roman"/>
                  <a:sym typeface="Times New Roman"/>
                </a:rPr>
                <a:t>+ </a:t>
              </a:r>
              <a:endParaRPr sz="1100"/>
            </a:p>
          </p:txBody>
        </p:sp>
      </p:grpSp>
      <p:grpSp>
        <p:nvGrpSpPr>
          <p:cNvPr id="253" name="Google Shape;253;p49"/>
          <p:cNvGrpSpPr/>
          <p:nvPr/>
        </p:nvGrpSpPr>
        <p:grpSpPr>
          <a:xfrm>
            <a:off x="2368152" y="1487089"/>
            <a:ext cx="1026274" cy="837113"/>
            <a:chOff x="-1" y="-1"/>
            <a:chExt cx="1368000" cy="1116300"/>
          </a:xfrm>
        </p:grpSpPr>
        <p:sp>
          <p:nvSpPr>
            <p:cNvPr id="254" name="Google Shape;254;p49"/>
            <p:cNvSpPr/>
            <p:nvPr/>
          </p:nvSpPr>
          <p:spPr>
            <a:xfrm>
              <a:off x="-1" y="-1"/>
              <a:ext cx="1368000" cy="1116300"/>
            </a:xfrm>
            <a:prstGeom prst="ellipse">
              <a:avLst/>
            </a:prstGeom>
            <a:solidFill>
              <a:srgbClr val="D3E171"/>
            </a:solidFill>
            <a:ln cap="flat" cmpd="sng" w="15875">
              <a:solidFill>
                <a:srgbClr val="8ABAD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55" name="Google Shape;255;p49"/>
            <p:cNvSpPr txBox="1"/>
            <p:nvPr/>
          </p:nvSpPr>
          <p:spPr>
            <a:xfrm>
              <a:off x="200338" y="249459"/>
              <a:ext cx="967200" cy="617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Private benefit</a:t>
              </a:r>
              <a:endParaRPr sz="1100"/>
            </a:p>
          </p:txBody>
        </p:sp>
      </p:grpSp>
      <p:grpSp>
        <p:nvGrpSpPr>
          <p:cNvPr id="256" name="Google Shape;256;p49"/>
          <p:cNvGrpSpPr/>
          <p:nvPr/>
        </p:nvGrpSpPr>
        <p:grpSpPr>
          <a:xfrm>
            <a:off x="2171699" y="3188494"/>
            <a:ext cx="1420236" cy="1377551"/>
            <a:chOff x="-1" y="0"/>
            <a:chExt cx="1893900" cy="1836000"/>
          </a:xfrm>
        </p:grpSpPr>
        <p:sp>
          <p:nvSpPr>
            <p:cNvPr id="257" name="Google Shape;257;p49"/>
            <p:cNvSpPr/>
            <p:nvPr/>
          </p:nvSpPr>
          <p:spPr>
            <a:xfrm>
              <a:off x="-1" y="0"/>
              <a:ext cx="1893900" cy="1836000"/>
            </a:xfrm>
            <a:prstGeom prst="ellipse">
              <a:avLst/>
            </a:prstGeom>
            <a:solidFill>
              <a:srgbClr val="D3E171"/>
            </a:solidFill>
            <a:ln cap="flat" cmpd="sng" w="15875">
              <a:solidFill>
                <a:srgbClr val="8ABAD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58" name="Google Shape;258;p49"/>
            <p:cNvSpPr txBox="1"/>
            <p:nvPr/>
          </p:nvSpPr>
          <p:spPr>
            <a:xfrm>
              <a:off x="277374" y="475969"/>
              <a:ext cx="1339200" cy="8841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Private benefits  = all benefit</a:t>
              </a:r>
              <a:endParaRPr sz="1100"/>
            </a:p>
          </p:txBody>
        </p:sp>
      </p:grpSp>
      <p:sp>
        <p:nvSpPr>
          <p:cNvPr id="259" name="Google Shape;259;p49"/>
          <p:cNvSpPr txBox="1"/>
          <p:nvPr/>
        </p:nvSpPr>
        <p:spPr>
          <a:xfrm>
            <a:off x="1764506" y="190500"/>
            <a:ext cx="22347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Positive externality</a:t>
            </a:r>
            <a:endParaRPr sz="1100"/>
          </a:p>
        </p:txBody>
      </p:sp>
      <p:sp>
        <p:nvSpPr>
          <p:cNvPr id="260" name="Google Shape;260;p49"/>
          <p:cNvSpPr txBox="1"/>
          <p:nvPr/>
        </p:nvSpPr>
        <p:spPr>
          <a:xfrm>
            <a:off x="5663803" y="190500"/>
            <a:ext cx="22347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Negative externality</a:t>
            </a:r>
            <a:endParaRPr sz="1100"/>
          </a:p>
        </p:txBody>
      </p:sp>
      <p:sp>
        <p:nvSpPr>
          <p:cNvPr id="261" name="Google Shape;261;p49"/>
          <p:cNvSpPr txBox="1"/>
          <p:nvPr/>
        </p:nvSpPr>
        <p:spPr>
          <a:xfrm>
            <a:off x="133350" y="1539478"/>
            <a:ext cx="2234700" cy="261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Social benefits =</a:t>
            </a:r>
            <a:endParaRPr sz="1100"/>
          </a:p>
        </p:txBody>
      </p:sp>
      <p:sp>
        <p:nvSpPr>
          <p:cNvPr id="262" name="Google Shape;262;p49"/>
          <p:cNvSpPr txBox="1"/>
          <p:nvPr/>
        </p:nvSpPr>
        <p:spPr>
          <a:xfrm>
            <a:off x="190500" y="3738563"/>
            <a:ext cx="22359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Social benefits =</a:t>
            </a:r>
            <a:endParaRPr sz="1100"/>
          </a:p>
        </p:txBody>
      </p:sp>
      <p:sp>
        <p:nvSpPr>
          <p:cNvPr id="263" name="Google Shape;263;p49"/>
          <p:cNvSpPr txBox="1"/>
          <p:nvPr/>
        </p:nvSpPr>
        <p:spPr>
          <a:xfrm>
            <a:off x="1620440" y="2736056"/>
            <a:ext cx="22347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No externality</a:t>
            </a:r>
            <a:endParaRPr sz="1100"/>
          </a:p>
        </p:txBody>
      </p:sp>
      <p:sp>
        <p:nvSpPr>
          <p:cNvPr id="264" name="Google Shape;264;p49"/>
          <p:cNvSpPr txBox="1"/>
          <p:nvPr/>
        </p:nvSpPr>
        <p:spPr>
          <a:xfrm>
            <a:off x="5305425" y="2736056"/>
            <a:ext cx="22359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No externality</a:t>
            </a:r>
            <a:endParaRPr sz="1100"/>
          </a:p>
        </p:txBody>
      </p:sp>
      <p:grpSp>
        <p:nvGrpSpPr>
          <p:cNvPr id="265" name="Google Shape;265;p49"/>
          <p:cNvGrpSpPr/>
          <p:nvPr/>
        </p:nvGrpSpPr>
        <p:grpSpPr>
          <a:xfrm>
            <a:off x="5818583" y="3188494"/>
            <a:ext cx="1420236" cy="1377551"/>
            <a:chOff x="-1" y="0"/>
            <a:chExt cx="1893900" cy="1836000"/>
          </a:xfrm>
        </p:grpSpPr>
        <p:sp>
          <p:nvSpPr>
            <p:cNvPr id="266" name="Google Shape;266;p49"/>
            <p:cNvSpPr/>
            <p:nvPr/>
          </p:nvSpPr>
          <p:spPr>
            <a:xfrm>
              <a:off x="-1" y="0"/>
              <a:ext cx="1893900" cy="1836000"/>
            </a:xfrm>
            <a:prstGeom prst="ellipse">
              <a:avLst/>
            </a:prstGeom>
            <a:solidFill>
              <a:srgbClr val="D3E171"/>
            </a:solidFill>
            <a:ln cap="flat" cmpd="sng" w="15875">
              <a:solidFill>
                <a:srgbClr val="8ABAD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67" name="Google Shape;267;p49"/>
            <p:cNvSpPr txBox="1"/>
            <p:nvPr/>
          </p:nvSpPr>
          <p:spPr>
            <a:xfrm>
              <a:off x="277374" y="475969"/>
              <a:ext cx="1339200" cy="8841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Private costs = all costs</a:t>
              </a:r>
              <a:endParaRPr sz="1100"/>
            </a:p>
          </p:txBody>
        </p:sp>
      </p:grpSp>
      <p:sp>
        <p:nvSpPr>
          <p:cNvPr id="268" name="Google Shape;268;p49"/>
          <p:cNvSpPr txBox="1"/>
          <p:nvPr/>
        </p:nvSpPr>
        <p:spPr>
          <a:xfrm>
            <a:off x="4113609" y="3738563"/>
            <a:ext cx="22347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Social Cost =</a:t>
            </a:r>
            <a:endParaRPr sz="1100"/>
          </a:p>
        </p:txBody>
      </p:sp>
      <p:grpSp>
        <p:nvGrpSpPr>
          <p:cNvPr id="269" name="Google Shape;269;p49"/>
          <p:cNvGrpSpPr/>
          <p:nvPr/>
        </p:nvGrpSpPr>
        <p:grpSpPr>
          <a:xfrm>
            <a:off x="5732859" y="885825"/>
            <a:ext cx="1808759" cy="1431191"/>
            <a:chOff x="0" y="0"/>
            <a:chExt cx="2412000" cy="1908000"/>
          </a:xfrm>
        </p:grpSpPr>
        <p:sp>
          <p:nvSpPr>
            <p:cNvPr id="270" name="Google Shape;270;p49"/>
            <p:cNvSpPr/>
            <p:nvPr/>
          </p:nvSpPr>
          <p:spPr>
            <a:xfrm>
              <a:off x="0" y="0"/>
              <a:ext cx="2412000" cy="1908000"/>
            </a:xfrm>
            <a:prstGeom prst="roundRect">
              <a:avLst>
                <a:gd fmla="val 16667" name="adj"/>
              </a:avLst>
            </a:prstGeom>
            <a:solidFill>
              <a:srgbClr val="418AB3"/>
            </a:solidFill>
            <a:ln cap="flat" cmpd="sng" w="15875">
              <a:solidFill>
                <a:srgbClr val="2F6583"/>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71" name="Google Shape;271;p49"/>
            <p:cNvSpPr txBox="1"/>
            <p:nvPr/>
          </p:nvSpPr>
          <p:spPr>
            <a:xfrm>
              <a:off x="93140" y="93141"/>
              <a:ext cx="2225700" cy="617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Times New Roman"/>
                <a:buNone/>
              </a:pPr>
              <a:r>
                <a:rPr b="0" i="0" lang="en" sz="1400" u="none">
                  <a:solidFill>
                    <a:srgbClr val="FFFFFF"/>
                  </a:solidFill>
                  <a:latin typeface="Times New Roman"/>
                  <a:ea typeface="Times New Roman"/>
                  <a:cs typeface="Times New Roman"/>
                  <a:sym typeface="Times New Roman"/>
                </a:rPr>
                <a:t>External Cost</a:t>
              </a:r>
              <a:endParaRPr sz="1100"/>
            </a:p>
            <a:p>
              <a:pPr indent="0" lvl="0" marL="0" marR="0" rtl="0" algn="ctr">
                <a:lnSpc>
                  <a:spcPct val="100000"/>
                </a:lnSpc>
                <a:spcBef>
                  <a:spcPts val="0"/>
                </a:spcBef>
                <a:spcAft>
                  <a:spcPts val="0"/>
                </a:spcAft>
                <a:buClr>
                  <a:srgbClr val="FFFFFF"/>
                </a:buClr>
                <a:buSzPts val="1400"/>
                <a:buFont typeface="Times New Roman"/>
                <a:buNone/>
              </a:pPr>
              <a:r>
                <a:rPr b="0" i="0" lang="en" sz="1400" u="none">
                  <a:solidFill>
                    <a:srgbClr val="FFFFFF"/>
                  </a:solidFill>
                  <a:latin typeface="Times New Roman"/>
                  <a:ea typeface="Times New Roman"/>
                  <a:cs typeface="Times New Roman"/>
                  <a:sym typeface="Times New Roman"/>
                </a:rPr>
                <a:t>+ </a:t>
              </a:r>
              <a:endParaRPr sz="1100"/>
            </a:p>
          </p:txBody>
        </p:sp>
      </p:grpSp>
      <p:grpSp>
        <p:nvGrpSpPr>
          <p:cNvPr id="272" name="Google Shape;272;p49"/>
          <p:cNvGrpSpPr/>
          <p:nvPr/>
        </p:nvGrpSpPr>
        <p:grpSpPr>
          <a:xfrm>
            <a:off x="6123383" y="1423987"/>
            <a:ext cx="1026274" cy="837113"/>
            <a:chOff x="-1" y="-1"/>
            <a:chExt cx="1368000" cy="1116300"/>
          </a:xfrm>
        </p:grpSpPr>
        <p:sp>
          <p:nvSpPr>
            <p:cNvPr id="273" name="Google Shape;273;p49"/>
            <p:cNvSpPr/>
            <p:nvPr/>
          </p:nvSpPr>
          <p:spPr>
            <a:xfrm>
              <a:off x="-1" y="-1"/>
              <a:ext cx="1368000" cy="1116300"/>
            </a:xfrm>
            <a:prstGeom prst="ellipse">
              <a:avLst/>
            </a:prstGeom>
            <a:solidFill>
              <a:srgbClr val="D3E171"/>
            </a:solidFill>
            <a:ln cap="flat" cmpd="sng" w="15875">
              <a:solidFill>
                <a:srgbClr val="8ABAD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Times New Roman"/>
                <a:ea typeface="Times New Roman"/>
                <a:cs typeface="Times New Roman"/>
                <a:sym typeface="Times New Roman"/>
              </a:endParaRPr>
            </a:p>
          </p:txBody>
        </p:sp>
        <p:sp>
          <p:nvSpPr>
            <p:cNvPr id="274" name="Google Shape;274;p49"/>
            <p:cNvSpPr txBox="1"/>
            <p:nvPr/>
          </p:nvSpPr>
          <p:spPr>
            <a:xfrm>
              <a:off x="200338" y="249459"/>
              <a:ext cx="967200" cy="617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Private Cost</a:t>
              </a:r>
              <a:endParaRPr sz="1100"/>
            </a:p>
          </p:txBody>
        </p:sp>
      </p:grpSp>
      <p:sp>
        <p:nvSpPr>
          <p:cNvPr id="275" name="Google Shape;275;p49"/>
          <p:cNvSpPr txBox="1"/>
          <p:nvPr/>
        </p:nvSpPr>
        <p:spPr>
          <a:xfrm>
            <a:off x="4032647" y="1463278"/>
            <a:ext cx="2235900" cy="263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 sz="1400" u="none">
                <a:solidFill>
                  <a:schemeClr val="dk1"/>
                </a:solidFill>
                <a:latin typeface="Times New Roman"/>
                <a:ea typeface="Times New Roman"/>
                <a:cs typeface="Times New Roman"/>
                <a:sym typeface="Times New Roman"/>
              </a:rPr>
              <a:t>Social Cost =</a:t>
            </a:r>
            <a:endParaRPr sz="1100"/>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nvSpPr>
        <p:spPr>
          <a:xfrm>
            <a:off x="120253" y="70247"/>
            <a:ext cx="8911800" cy="3698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0000"/>
              </a:buClr>
              <a:buSzPts val="2100"/>
              <a:buFont typeface="Times New Roman"/>
              <a:buNone/>
            </a:pPr>
            <a:r>
              <a:rPr b="0" i="0" lang="en" sz="2100" u="none">
                <a:solidFill>
                  <a:srgbClr val="FF0000"/>
                </a:solidFill>
                <a:latin typeface="Times New Roman"/>
                <a:ea typeface="Times New Roman"/>
                <a:cs typeface="Times New Roman"/>
                <a:sym typeface="Times New Roman"/>
              </a:rPr>
              <a:t>Market Equilibrium and Efficiency</a:t>
            </a:r>
            <a:endParaRPr sz="1100"/>
          </a:p>
          <a:p>
            <a:pPr indent="0" lvl="0" marL="0" marR="0" rtl="0" algn="l">
              <a:lnSpc>
                <a:spcPct val="100000"/>
              </a:lnSpc>
              <a:spcBef>
                <a:spcPts val="0"/>
              </a:spcBef>
              <a:spcAft>
                <a:spcPts val="0"/>
              </a:spcAft>
              <a:buClr>
                <a:schemeClr val="dk1"/>
              </a:buClr>
              <a:buSzPts val="1600"/>
              <a:buFont typeface="Times New Roman"/>
              <a:buNone/>
            </a:pPr>
            <a:r>
              <a:rPr b="0" i="0" lang="en" sz="1600" u="none">
                <a:solidFill>
                  <a:schemeClr val="dk1"/>
                </a:solidFill>
                <a:latin typeface="Times New Roman"/>
                <a:ea typeface="Times New Roman"/>
                <a:cs typeface="Times New Roman"/>
                <a:sym typeface="Times New Roman"/>
              </a:rPr>
              <a:t>When a market is in equilibrium, resources are </a:t>
            </a:r>
            <a:r>
              <a:rPr b="0" i="1" lang="en" sz="1600" u="none">
                <a:solidFill>
                  <a:schemeClr val="dk1"/>
                </a:solidFill>
                <a:latin typeface="Times New Roman"/>
                <a:ea typeface="Times New Roman"/>
                <a:cs typeface="Times New Roman"/>
                <a:sym typeface="Times New Roman"/>
              </a:rPr>
              <a:t>efficiently allocated. </a:t>
            </a:r>
            <a:r>
              <a:rPr b="0" i="0" lang="en" sz="1600" u="none">
                <a:solidFill>
                  <a:schemeClr val="dk1"/>
                </a:solidFill>
                <a:latin typeface="Times New Roman"/>
                <a:ea typeface="Times New Roman"/>
                <a:cs typeface="Times New Roman"/>
                <a:sym typeface="Times New Roman"/>
              </a:rPr>
              <a:t> think about demand and supply in a new way. </a:t>
            </a:r>
            <a:endParaRPr sz="1100"/>
          </a:p>
          <a:p>
            <a:pPr indent="0" lvl="0" marL="0" marR="0" rtl="0" algn="l">
              <a:lnSpc>
                <a:spcPct val="100000"/>
              </a:lnSpc>
              <a:spcBef>
                <a:spcPts val="0"/>
              </a:spcBef>
              <a:spcAft>
                <a:spcPts val="0"/>
              </a:spcAft>
              <a:buClr>
                <a:srgbClr val="0000FF"/>
              </a:buClr>
              <a:buSzPts val="1600"/>
              <a:buFont typeface="Times New Roman"/>
              <a:buNone/>
            </a:pPr>
            <a:r>
              <a:rPr b="1" i="0" lang="en" sz="1600" u="none">
                <a:solidFill>
                  <a:srgbClr val="0000FF"/>
                </a:solidFill>
                <a:latin typeface="Times New Roman"/>
                <a:ea typeface="Times New Roman"/>
                <a:cs typeface="Times New Roman"/>
                <a:sym typeface="Times New Roman"/>
              </a:rPr>
              <a:t>Demand = Marginal Social Benefit (MSB):</a:t>
            </a:r>
            <a:r>
              <a:rPr b="0" i="0" lang="en" sz="1600" u="none">
                <a:solidFill>
                  <a:srgbClr val="0000FF"/>
                </a:solidFill>
                <a:latin typeface="Times New Roman"/>
                <a:ea typeface="Times New Roman"/>
                <a:cs typeface="Times New Roman"/>
                <a:sym typeface="Times New Roman"/>
              </a:rPr>
              <a:t> </a:t>
            </a:r>
            <a:endParaRPr sz="1100"/>
          </a:p>
          <a:p>
            <a:pPr indent="-101600" lvl="0" marL="0" marR="0" rtl="0" algn="l">
              <a:lnSpc>
                <a:spcPct val="100000"/>
              </a:lnSpc>
              <a:spcBef>
                <a:spcPts val="0"/>
              </a:spcBef>
              <a:spcAft>
                <a:spcPts val="0"/>
              </a:spcAft>
              <a:buClr>
                <a:schemeClr val="dk1"/>
              </a:buClr>
              <a:buSzPts val="1600"/>
              <a:buFont typeface="Noto Sans Symbols"/>
              <a:buChar char="▪"/>
            </a:pPr>
            <a:r>
              <a:rPr b="0" i="0" lang="en" sz="1600" u="none">
                <a:solidFill>
                  <a:schemeClr val="dk1"/>
                </a:solidFill>
                <a:latin typeface="Times New Roman"/>
                <a:ea typeface="Times New Roman"/>
                <a:cs typeface="Times New Roman"/>
                <a:sym typeface="Times New Roman"/>
              </a:rPr>
              <a:t>The demand for any good represents the benefits that society derives from the consumption of that good. </a:t>
            </a:r>
            <a:endParaRPr sz="1100"/>
          </a:p>
          <a:p>
            <a:pPr indent="-101600" lvl="0" marL="0" marR="0" rtl="0" algn="l">
              <a:lnSpc>
                <a:spcPct val="100000"/>
              </a:lnSpc>
              <a:spcBef>
                <a:spcPts val="0"/>
              </a:spcBef>
              <a:spcAft>
                <a:spcPts val="0"/>
              </a:spcAft>
              <a:buClr>
                <a:schemeClr val="dk1"/>
              </a:buClr>
              <a:buSzPts val="1600"/>
              <a:buFont typeface="Noto Sans Symbols"/>
              <a:buChar char="▪"/>
            </a:pPr>
            <a:r>
              <a:rPr b="0" i="0" lang="en" sz="1600" u="none">
                <a:solidFill>
                  <a:schemeClr val="dk1"/>
                </a:solidFill>
                <a:latin typeface="Times New Roman"/>
                <a:ea typeface="Times New Roman"/>
                <a:cs typeface="Times New Roman"/>
                <a:sym typeface="Times New Roman"/>
              </a:rPr>
              <a:t>Marginal benefits decrease at higher levels of output because additional units of a good bring benefits to fewer and fewer people the more of the good exists.</a:t>
            </a:r>
            <a:endParaRPr sz="1100"/>
          </a:p>
          <a:p>
            <a:pPr indent="0" lvl="0" marL="0" marR="0" rtl="0" algn="l">
              <a:lnSpc>
                <a:spcPct val="100000"/>
              </a:lnSpc>
              <a:spcBef>
                <a:spcPts val="0"/>
              </a:spcBef>
              <a:spcAft>
                <a:spcPts val="0"/>
              </a:spcAft>
              <a:buClr>
                <a:srgbClr val="0000FF"/>
              </a:buClr>
              <a:buSzPts val="1600"/>
              <a:buFont typeface="Times New Roman"/>
              <a:buNone/>
            </a:pPr>
            <a:r>
              <a:rPr b="1" i="0" lang="en" sz="1600" u="none">
                <a:solidFill>
                  <a:srgbClr val="0000FF"/>
                </a:solidFill>
                <a:latin typeface="Times New Roman"/>
                <a:ea typeface="Times New Roman"/>
                <a:cs typeface="Times New Roman"/>
                <a:sym typeface="Times New Roman"/>
              </a:rPr>
              <a:t>Supply = Marginal Social Cost (MSC): </a:t>
            </a:r>
            <a:endParaRPr sz="1100"/>
          </a:p>
          <a:p>
            <a:pPr indent="-101600" lvl="0" marL="0" marR="0" rtl="0" algn="l">
              <a:lnSpc>
                <a:spcPct val="100000"/>
              </a:lnSpc>
              <a:spcBef>
                <a:spcPts val="0"/>
              </a:spcBef>
              <a:spcAft>
                <a:spcPts val="0"/>
              </a:spcAft>
              <a:buClr>
                <a:schemeClr val="dk1"/>
              </a:buClr>
              <a:buSzPts val="1600"/>
              <a:buFont typeface="Noto Sans Symbols"/>
              <a:buChar char="▪"/>
            </a:pPr>
            <a:r>
              <a:rPr b="0" i="0" lang="en" sz="1600" u="none">
                <a:solidFill>
                  <a:schemeClr val="dk1"/>
                </a:solidFill>
                <a:latin typeface="Times New Roman"/>
                <a:ea typeface="Times New Roman"/>
                <a:cs typeface="Times New Roman"/>
                <a:sym typeface="Times New Roman"/>
              </a:rPr>
              <a:t>The supply of a good represents the cost to society of producing the good. </a:t>
            </a:r>
            <a:endParaRPr sz="1100"/>
          </a:p>
          <a:p>
            <a:pPr indent="-101600" lvl="0" marL="0" marR="0" rtl="0" algn="l">
              <a:lnSpc>
                <a:spcPct val="100000"/>
              </a:lnSpc>
              <a:spcBef>
                <a:spcPts val="0"/>
              </a:spcBef>
              <a:spcAft>
                <a:spcPts val="0"/>
              </a:spcAft>
              <a:buClr>
                <a:schemeClr val="dk1"/>
              </a:buClr>
              <a:buSzPts val="1600"/>
              <a:buFont typeface="Noto Sans Symbols"/>
              <a:buChar char="▪"/>
            </a:pPr>
            <a:r>
              <a:rPr b="0" i="0" lang="en" sz="1600" u="none">
                <a:solidFill>
                  <a:schemeClr val="dk1"/>
                </a:solidFill>
                <a:latin typeface="Times New Roman"/>
                <a:ea typeface="Times New Roman"/>
                <a:cs typeface="Times New Roman"/>
                <a:sym typeface="Times New Roman"/>
              </a:rPr>
              <a:t>For almost all goods, the greater the amount is produced, the more it costs to additional units of it.</a:t>
            </a:r>
            <a:endParaRPr sz="1100"/>
          </a:p>
          <a:p>
            <a:pPr indent="0" lvl="0" marL="0" marR="0" rtl="0" algn="l">
              <a:lnSpc>
                <a:spcPct val="100000"/>
              </a:lnSpc>
              <a:spcBef>
                <a:spcPts val="0"/>
              </a:spcBef>
              <a:spcAft>
                <a:spcPts val="0"/>
              </a:spcAft>
              <a:buClr>
                <a:schemeClr val="dk1"/>
              </a:buClr>
              <a:buSzPts val="1600"/>
              <a:buFont typeface="Times New Roman"/>
              <a:buNone/>
            </a:pPr>
            <a:r>
              <a:t/>
            </a:r>
            <a:endParaRPr b="1" i="0" sz="1600" u="non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0000"/>
              </a:buClr>
              <a:buSzPts val="1800"/>
              <a:buFont typeface="Times New Roman"/>
              <a:buNone/>
            </a:pPr>
            <a:r>
              <a:rPr b="1" i="1" lang="en" sz="1800" u="none">
                <a:solidFill>
                  <a:srgbClr val="FF0000"/>
                </a:solidFill>
                <a:latin typeface="Times New Roman"/>
                <a:ea typeface="Times New Roman"/>
                <a:cs typeface="Times New Roman"/>
                <a:sym typeface="Times New Roman"/>
              </a:rPr>
              <a:t>Only when the MSB = MSC is society producing the right amount of any good. If output occurs at any other level, we must say that resources are misallocated towards the good.</a:t>
            </a:r>
            <a:endParaRPr sz="110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1"/>
          <p:cNvSpPr txBox="1"/>
          <p:nvPr/>
        </p:nvSpPr>
        <p:spPr>
          <a:xfrm>
            <a:off x="640775" y="317746"/>
            <a:ext cx="3192000" cy="1277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Times New Roman"/>
              <a:buNone/>
            </a:pPr>
            <a:r>
              <a:rPr b="0" i="0" lang="en" sz="2100" u="none">
                <a:solidFill>
                  <a:schemeClr val="dk1"/>
                </a:solidFill>
                <a:latin typeface="Times New Roman"/>
                <a:ea typeface="Times New Roman"/>
                <a:cs typeface="Times New Roman"/>
                <a:sym typeface="Times New Roman"/>
              </a:rPr>
              <a:t>Activity 1 </a:t>
            </a:r>
            <a:endParaRPr b="0" i="0" sz="21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Times New Roman"/>
              <a:buNone/>
            </a:pPr>
            <a:r>
              <a:rPr b="0" i="0" lang="en" sz="2100" u="none">
                <a:solidFill>
                  <a:schemeClr val="dk1"/>
                </a:solidFill>
                <a:latin typeface="Times New Roman"/>
                <a:ea typeface="Times New Roman"/>
                <a:cs typeface="Times New Roman"/>
                <a:sym typeface="Times New Roman"/>
              </a:rPr>
              <a:t>for car &amp; airport private &amp; external costs Google classroom mindmap </a:t>
            </a:r>
            <a:endParaRPr sz="1800"/>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7_Ocean">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DOfficeLightV0">
  <a:themeElements>
    <a:clrScheme name="HDOfficeLightV0">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